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Lato"/>
      <p:regular r:id="rId49"/>
      <p:bold r:id="rId50"/>
      <p:italic r:id="rId51"/>
      <p:boldItalic r:id="rId52"/>
    </p:embeddedFont>
    <p:embeddedFont>
      <p:font typeface="Raleway Thin"/>
      <p:regular r:id="rId53"/>
      <p:bold r:id="rId54"/>
      <p:italic r:id="rId55"/>
      <p:boldItalic r:id="rId56"/>
    </p:embeddedFont>
    <p:embeddedFont>
      <p:font typeface="Raleway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RalewayThin-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RalewayThin-italic.fntdata"/><Relationship Id="rId10" Type="http://schemas.openxmlformats.org/officeDocument/2006/relationships/slide" Target="slides/slide5.xml"/><Relationship Id="rId54" Type="http://schemas.openxmlformats.org/officeDocument/2006/relationships/font" Target="fonts/RalewayThin-bold.fntdata"/><Relationship Id="rId13" Type="http://schemas.openxmlformats.org/officeDocument/2006/relationships/slide" Target="slides/slide8.xml"/><Relationship Id="rId57" Type="http://schemas.openxmlformats.org/officeDocument/2006/relationships/font" Target="fonts/RalewayLight-regular.fntdata"/><Relationship Id="rId12" Type="http://schemas.openxmlformats.org/officeDocument/2006/relationships/slide" Target="slides/slide7.xml"/><Relationship Id="rId56" Type="http://schemas.openxmlformats.org/officeDocument/2006/relationships/font" Target="fonts/RalewayThin-boldItalic.fntdata"/><Relationship Id="rId15" Type="http://schemas.openxmlformats.org/officeDocument/2006/relationships/slide" Target="slides/slide10.xml"/><Relationship Id="rId59" Type="http://schemas.openxmlformats.org/officeDocument/2006/relationships/font" Target="fonts/RalewayLight-italic.fntdata"/><Relationship Id="rId14" Type="http://schemas.openxmlformats.org/officeDocument/2006/relationships/slide" Target="slides/slide9.xml"/><Relationship Id="rId58" Type="http://schemas.openxmlformats.org/officeDocument/2006/relationships/font" Target="fonts/Raleway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85bfcf8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85bfcf8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This is an introduction for complete beginners. We will start by walking you through what version control is and why it is useful. We will then show you how to use one version control system (git) with a Graphical User Interface (GUI). You will learn basic commands to version control your files locally on your computer.</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en-GB" sz="1200">
                <a:solidFill>
                  <a:schemeClr val="dk1"/>
                </a:solidFill>
                <a:latin typeface="Lato"/>
                <a:ea typeface="Lato"/>
                <a:cs typeface="Lato"/>
                <a:sym typeface="Lato"/>
              </a:rPr>
              <a:t>15 minutes</a:t>
            </a:r>
            <a:r>
              <a:rPr lang="en-GB" sz="1200">
                <a:solidFill>
                  <a:schemeClr val="dk1"/>
                </a:solidFill>
                <a:latin typeface="Lato"/>
                <a:ea typeface="Lato"/>
                <a:cs typeface="Lato"/>
                <a:sym typeface="Lato"/>
              </a:rPr>
              <a:t> to get to break and questions</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sz="1200">
                <a:solidFill>
                  <a:schemeClr val="dk1"/>
                </a:solidFill>
                <a:latin typeface="Lato"/>
                <a:ea typeface="Lato"/>
                <a:cs typeface="Lato"/>
                <a:sym typeface="Lato"/>
              </a:rPr>
              <a:t>-- interactive part at least </a:t>
            </a:r>
            <a:r>
              <a:rPr b="1" lang="en-GB" sz="1200">
                <a:solidFill>
                  <a:schemeClr val="dk1"/>
                </a:solidFill>
                <a:latin typeface="Lato"/>
                <a:ea typeface="Lato"/>
                <a:cs typeface="Lato"/>
                <a:sym typeface="Lato"/>
              </a:rPr>
              <a:t>1 hour</a:t>
            </a:r>
            <a:r>
              <a:rPr lang="en-GB" sz="1200">
                <a:solidFill>
                  <a:schemeClr val="dk1"/>
                </a:solidFill>
                <a:latin typeface="Lato"/>
                <a:ea typeface="Lato"/>
                <a:cs typeface="Lato"/>
                <a:sym typeface="Lato"/>
              </a:rPr>
              <a:t> -- </a:t>
            </a:r>
            <a:endParaRPr sz="12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GB" sz="1200">
                <a:solidFill>
                  <a:schemeClr val="dk1"/>
                </a:solidFill>
                <a:latin typeface="Lato"/>
                <a:ea typeface="Lato"/>
                <a:cs typeface="Lato"/>
                <a:sym typeface="Lato"/>
              </a:rPr>
              <a:t>5-10 minutes </a:t>
            </a:r>
            <a:r>
              <a:rPr lang="en-GB" sz="1200">
                <a:solidFill>
                  <a:schemeClr val="dk1"/>
                </a:solidFill>
                <a:latin typeface="Lato"/>
                <a:ea typeface="Lato"/>
                <a:cs typeface="Lato"/>
                <a:sym typeface="Lato"/>
              </a:rPr>
              <a:t>for technical concepts &amp; summaries</a:t>
            </a: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393abb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393abb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 reality, it gets even more complicated for most research projects … </a:t>
            </a:r>
            <a:br>
              <a:rPr lang="en-GB">
                <a:solidFill>
                  <a:schemeClr val="dk1"/>
                </a:solidFill>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a8b2d35f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a8b2d35f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a8b2d35f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a8b2d35f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solidFill>
                  <a:schemeClr val="dk1"/>
                </a:solidFill>
              </a:rPr>
              <a:t>In a linear </a:t>
            </a:r>
            <a:r>
              <a:rPr lang="en-GB">
                <a:solidFill>
                  <a:schemeClr val="dk1"/>
                </a:solidFill>
              </a:rPr>
              <a:t>workflow</a:t>
            </a:r>
            <a:r>
              <a:rPr lang="en-GB">
                <a:solidFill>
                  <a:schemeClr val="dk1"/>
                </a:solidFill>
              </a:rPr>
              <a:t>, a version control </a:t>
            </a:r>
            <a:r>
              <a:rPr lang="en-GB">
                <a:solidFill>
                  <a:schemeClr val="dk1"/>
                </a:solidFill>
              </a:rPr>
              <a:t>system tracking version within a single file</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This is showing it tracking additions, deletions, and changes to existing content </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The arrows represent that you can move along this timeline (because you have recorded the changes you can go back to a previous file version)</a:t>
            </a:r>
            <a:endParaRPr>
              <a:solidFill>
                <a:schemeClr val="dk1"/>
              </a:solidFill>
            </a:endParaRPr>
          </a:p>
          <a:p>
            <a:pPr indent="0" lvl="0" marL="0" rtl="0" algn="l">
              <a:spcBef>
                <a:spcPts val="1200"/>
              </a:spcBef>
              <a:spcAft>
                <a:spcPts val="0"/>
              </a:spcAft>
              <a:buNone/>
            </a:pPr>
            <a:r>
              <a:t/>
            </a:r>
            <a:endParaRPr sz="1500">
              <a:solidFill>
                <a:srgbClr val="1A1A1A"/>
              </a:solidFill>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a8b2d35f4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a8b2d35f4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a8b2d35f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a8b2d35f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You do not have to know C to use git!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Distributed - multiple people can work on the same files at the same time (it has mechanisms for how to merge)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ce1d173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ce1d173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a8b2d35f4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a8b2d35f4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a8b2d35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4a8b2d35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Very close to the break now</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485bfcf8a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485bfcf8a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is the version control system, GitHub is a way of actually using it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865e8fcd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865e8fcd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800"/>
              </a:spcBef>
              <a:spcAft>
                <a:spcPts val="0"/>
              </a:spcAft>
              <a:buClr>
                <a:schemeClr val="dk1"/>
              </a:buClr>
              <a:buSzPts val="1200"/>
              <a:buChar char="-"/>
            </a:pPr>
            <a:r>
              <a:rPr lang="en-GB" sz="1200">
                <a:solidFill>
                  <a:schemeClr val="dk1"/>
                </a:solidFill>
              </a:rPr>
              <a:t>Git is</a:t>
            </a:r>
            <a:r>
              <a:rPr b="1" lang="en-GB" sz="1200">
                <a:solidFill>
                  <a:schemeClr val="dk1"/>
                </a:solidFill>
              </a:rPr>
              <a:t> very useful for code </a:t>
            </a:r>
            <a:r>
              <a:rPr lang="en-GB" sz="1200">
                <a:solidFill>
                  <a:schemeClr val="dk1"/>
                </a:solidFill>
              </a:rPr>
              <a:t>but it is not </a:t>
            </a:r>
            <a:r>
              <a:rPr b="1" lang="en-GB" sz="1200">
                <a:solidFill>
                  <a:schemeClr val="dk1"/>
                </a:solidFill>
              </a:rPr>
              <a:t>only useful for code</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Not</a:t>
            </a:r>
            <a:r>
              <a:rPr lang="en-GB" sz="1200">
                <a:solidFill>
                  <a:schemeClr val="dk1"/>
                </a:solidFill>
              </a:rPr>
              <a:t> only for programmers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For anyone wanting to use version control and work collaboratively</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many different file types supported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865e8fcd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865e8fcd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You should have got instructions prior to this workshop, so we hope that most of you will have this set up already. However if you’re still having struggles let us know and we can put you in a breakout room with with of the course helpers. The next couple of slides give an overview of me as an instructor, then the learning objectives, then we start with a very broad overview of what version control is.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a8b2d35f4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a8b2d35f4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800"/>
              </a:spcBef>
              <a:spcAft>
                <a:spcPts val="0"/>
              </a:spcAft>
              <a:buClr>
                <a:schemeClr val="dk1"/>
              </a:buClr>
              <a:buSzPts val="1200"/>
              <a:buChar char="-"/>
            </a:pPr>
            <a:r>
              <a:rPr b="1" lang="en-GB" sz="1200">
                <a:solidFill>
                  <a:schemeClr val="dk1"/>
                </a:solidFill>
              </a:rPr>
              <a:t>Not</a:t>
            </a:r>
            <a:r>
              <a:rPr lang="en-GB" sz="1200">
                <a:solidFill>
                  <a:schemeClr val="dk1"/>
                </a:solidFill>
              </a:rPr>
              <a:t> only for working with others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GitHub’s strength is in helping people collaborate on files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Working with your previous and future self is also very valuable (and is a great way to practice)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3c9f7b02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3c9f7b02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8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a8b2d35f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a8b2d35f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New words and </a:t>
            </a:r>
            <a:r>
              <a:rPr lang="en-GB"/>
              <a:t>terminology</a:t>
            </a:r>
            <a:r>
              <a:rPr lang="en-GB"/>
              <a:t> can take a while to get to know</a:t>
            </a:r>
            <a:endParaRPr/>
          </a:p>
          <a:p>
            <a:pPr indent="-298450" lvl="0" marL="457200" rtl="0" algn="l">
              <a:spcBef>
                <a:spcPts val="0"/>
              </a:spcBef>
              <a:spcAft>
                <a:spcPts val="0"/>
              </a:spcAft>
              <a:buSzPts val="1100"/>
              <a:buChar char="-"/>
            </a:pPr>
            <a:r>
              <a:rPr lang="en-GB"/>
              <a:t>Be </a:t>
            </a:r>
            <a:r>
              <a:rPr lang="en-GB"/>
              <a:t>patient with yourself, don’t worry if you have to reference the help sheets or ask us to remind you</a:t>
            </a:r>
            <a:endParaRPr/>
          </a:p>
          <a:p>
            <a:pPr indent="-298450" lvl="0" marL="457200" rtl="0" algn="l">
              <a:spcBef>
                <a:spcPts val="0"/>
              </a:spcBef>
              <a:spcAft>
                <a:spcPts val="0"/>
              </a:spcAft>
              <a:buSzPts val="1100"/>
              <a:buChar char="-"/>
            </a:pPr>
            <a:r>
              <a:rPr lang="en-GB">
                <a:solidFill>
                  <a:schemeClr val="dk1"/>
                </a:solidFill>
              </a:rPr>
              <a:t>Concepts are logical so you will get there eventually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a8b2d35f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a8b2d35f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865e8fcde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865e8fcde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ce1d173c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ce1d173c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ce1d173c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ce1d173c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Raleway"/>
                <a:ea typeface="Raleway"/>
                <a:cs typeface="Raleway"/>
                <a:sym typeface="Raleway"/>
              </a:rPr>
              <a:t>git is very useful for code but we will work with some simpler files in this tutorial to make it more widely accessible, and to learn the principles of git more quickly</a:t>
            </a:r>
            <a:endParaRPr>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en-GB">
                <a:solidFill>
                  <a:schemeClr val="dk1"/>
                </a:solidFill>
                <a:latin typeface="Raleway"/>
                <a:ea typeface="Raleway"/>
                <a:cs typeface="Raleway"/>
                <a:sym typeface="Raleway"/>
              </a:rPr>
              <a:t>This tutorial is silly and is designed to help you have a few different lightweight test files to start your first interactions with git and GitHub, without being too dependent on a specific programming language. </a:t>
            </a:r>
            <a:r>
              <a:rPr b="1" lang="en-GB">
                <a:solidFill>
                  <a:schemeClr val="dk1"/>
                </a:solidFill>
                <a:latin typeface="Raleway"/>
                <a:ea typeface="Raleway"/>
                <a:cs typeface="Raleway"/>
                <a:sym typeface="Raleway"/>
              </a:rPr>
              <a:t>It does not mirror best practises when collecting or logging data!</a:t>
            </a:r>
            <a:endParaRPr b="1">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ce1d173c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ce1d173c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review some of the steps we covered using the technical language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a8b2d35f4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a8b2d35f4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1A1A1A"/>
              </a:solidFill>
              <a:latin typeface="Raleway"/>
              <a:ea typeface="Raleway"/>
              <a:cs typeface="Raleway"/>
              <a:sym typeface="Ralewa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ce1d173c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ce1d173c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85bfcf8a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85bfcf8a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an overview of my background and my experience with version control</a:t>
            </a:r>
            <a:endParaRPr/>
          </a:p>
          <a:p>
            <a:pPr indent="0" lvl="0" marL="0" rtl="0" algn="l">
              <a:spcBef>
                <a:spcPts val="0"/>
              </a:spcBef>
              <a:spcAft>
                <a:spcPts val="0"/>
              </a:spcAft>
              <a:buNone/>
            </a:pPr>
            <a:r>
              <a:rPr lang="en-GB"/>
              <a:t>Ask helpers to unmute and introduce themelves briefly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2ca95cab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2ca95ca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4a8b2d35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4a8b2d35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a8b2d35f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a8b2d35f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393abb89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393abb89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1200">
                <a:solidFill>
                  <a:schemeClr val="accent3"/>
                </a:solidFill>
                <a:latin typeface="Raleway"/>
                <a:ea typeface="Raleway"/>
                <a:cs typeface="Raleway"/>
                <a:sym typeface="Raleway"/>
              </a:rPr>
              <a:t>If we have time - tell them to look at slides if not </a:t>
            </a:r>
            <a:endParaRPr i="1" sz="12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GB" sz="1200">
                <a:solidFill>
                  <a:schemeClr val="dk1"/>
                </a:solidFill>
                <a:latin typeface="Raleway"/>
                <a:ea typeface="Raleway"/>
                <a:cs typeface="Raleway"/>
                <a:sym typeface="Raleway"/>
              </a:rPr>
              <a:t>If you are only going to work locally it may not be the best tool - however it can be good to use github.com for your backups anyway! Even if you don’t start by working with others, learning the tools that help you work towards that (GitHub Desktop and github.com) will set you up for when you do.</a:t>
            </a:r>
            <a:endParaRPr sz="1200">
              <a:solidFill>
                <a:schemeClr val="dk1"/>
              </a:solidFill>
              <a:latin typeface="Raleway"/>
              <a:ea typeface="Raleway"/>
              <a:cs typeface="Raleway"/>
              <a:sym typeface="Raleway"/>
            </a:endParaRPr>
          </a:p>
          <a:p>
            <a:pPr indent="0" lvl="0" marL="0" rtl="0" algn="l">
              <a:lnSpc>
                <a:spcPct val="115000"/>
              </a:lnSpc>
              <a:spcBef>
                <a:spcPts val="1200"/>
              </a:spcBef>
              <a:spcAft>
                <a:spcPts val="0"/>
              </a:spcAft>
              <a:buNone/>
            </a:pPr>
            <a:r>
              <a:rPr b="1" lang="en-GB" sz="1200">
                <a:solidFill>
                  <a:schemeClr val="dk1"/>
                </a:solidFill>
                <a:latin typeface="Raleway"/>
                <a:ea typeface="Raleway"/>
                <a:cs typeface="Raleway"/>
                <a:sym typeface="Raleway"/>
              </a:rPr>
              <a:t>Limitations</a:t>
            </a:r>
            <a:r>
              <a:rPr lang="en-GB" sz="1200">
                <a:solidFill>
                  <a:schemeClr val="dk1"/>
                </a:solidFill>
                <a:latin typeface="Raleway"/>
                <a:ea typeface="Raleway"/>
                <a:cs typeface="Raleway"/>
                <a:sym typeface="Raleway"/>
              </a:rPr>
              <a:t> -&gt; git is made for text files! There are 2 main ways your computer stores files: as text (human readable) and binary (0 and 1s). Normally, storing as binary files is more efficient for your computer (use less memory &amp; faster) however with git we cannot view the differences in these files so easily. Also, repositories can easily become large (in memory) over time when using binary files - when a change is made it can’t save the difference, so it saves the whole file again in the history. Small and infrequently changed binary files should be fine (e.g. pngs) but larger files that keep getting changed without careful management (e.g. spreadsheets) may cause issues over time.</a:t>
            </a:r>
            <a:endParaRPr/>
          </a:p>
          <a:p>
            <a:pPr indent="0" lvl="0" marL="0" rtl="0" algn="l">
              <a:spcBef>
                <a:spcPts val="1200"/>
              </a:spcBef>
              <a:spcAft>
                <a:spcPts val="0"/>
              </a:spcAft>
              <a:buNone/>
            </a:pPr>
            <a:r>
              <a:rPr b="1" lang="en-GB" sz="1200">
                <a:solidFill>
                  <a:schemeClr val="dk1"/>
                </a:solidFill>
                <a:latin typeface="Raleway"/>
                <a:ea typeface="Raleway"/>
                <a:cs typeface="Raleway"/>
                <a:sym typeface="Raleway"/>
              </a:rPr>
              <a:t>Version control of datasets/databases can require different </a:t>
            </a:r>
            <a:r>
              <a:rPr b="1" lang="en-GB" sz="1200">
                <a:solidFill>
                  <a:schemeClr val="dk1"/>
                </a:solidFill>
                <a:latin typeface="Raleway"/>
                <a:ea typeface="Raleway"/>
                <a:cs typeface="Raleway"/>
                <a:sym typeface="Raleway"/>
              </a:rPr>
              <a:t>workflows. </a:t>
            </a:r>
            <a:r>
              <a:rPr lang="en-GB" sz="1200">
                <a:solidFill>
                  <a:schemeClr val="dk1"/>
                </a:solidFill>
                <a:latin typeface="Raleway"/>
                <a:ea typeface="Raleway"/>
                <a:cs typeface="Raleway"/>
                <a:sym typeface="Raleway"/>
              </a:rPr>
              <a:t>Data is inherently more ‘static’ than documents and code. The files are often large, and binary format. If it’s health data, privacy can also be a concern. Some of the same principles can be used for dataset versioning e.g. data “releases”. However even if it is a text file (like a csv) if you add or change a column it kind of looks like every row has had a change … so conceptually something is a bit off.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GB" sz="1200">
                <a:solidFill>
                  <a:schemeClr val="dk1"/>
                </a:solidFill>
                <a:latin typeface="Raleway"/>
                <a:ea typeface="Raleway"/>
                <a:cs typeface="Raleway"/>
                <a:sym typeface="Raleway"/>
              </a:rPr>
              <a:t>IDE</a:t>
            </a:r>
            <a:r>
              <a:rPr lang="en-GB" sz="1200">
                <a:solidFill>
                  <a:schemeClr val="dk1"/>
                </a:solidFill>
                <a:latin typeface="Raleway"/>
                <a:ea typeface="Raleway"/>
                <a:cs typeface="Raleway"/>
                <a:sym typeface="Raleway"/>
              </a:rPr>
              <a:t> = integrated development environment (an environment to develop software, has text editor and processing functions, e.g. R Studio, Eclipse, Visual Studio Code, Spyder)</a:t>
            </a:r>
            <a:endParaRPr sz="1200">
              <a:solidFill>
                <a:schemeClr val="dk1"/>
              </a:solidFill>
              <a:latin typeface="Raleway"/>
              <a:ea typeface="Raleway"/>
              <a:cs typeface="Raleway"/>
              <a:sym typeface="Raleway"/>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a8b2d35f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a8b2d35f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4a8b2d35f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4a8b2d35f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865e8fcde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865e8fcde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800"/>
              </a:spcBef>
              <a:spcAft>
                <a:spcPts val="0"/>
              </a:spcAft>
              <a:buNone/>
            </a:pPr>
            <a:r>
              <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2ca95ca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2ca95ca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a8b2d35f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a8b2d35f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Ask thanks to the helpers!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4a8b2d35f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4a8b2d35f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for questions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865e8fcd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865e8fcd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to self: Undo is </a:t>
            </a:r>
            <a:r>
              <a:rPr b="1" lang="en-GB"/>
              <a:t>soft reset</a:t>
            </a:r>
            <a:r>
              <a:rPr lang="en-GB"/>
              <a:t> on the command 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85bfcf8a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85bfcf8a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will speak now for about 10-15 mins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a8b2d35f4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a8b2d35f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a8b2d35f4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a8b2d35f4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a:t>Why it is useful in</a:t>
            </a:r>
            <a:r>
              <a:rPr lang="en-GB"/>
              <a:t> a broad sense - we will come back to details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a8b2d35f4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a8b2d35f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can get messy and complicated when you try to develop a version </a:t>
            </a:r>
            <a:r>
              <a:rPr lang="en-GB"/>
              <a:t>control</a:t>
            </a:r>
            <a:r>
              <a:rPr lang="en-GB"/>
              <a:t> system </a:t>
            </a:r>
            <a:endParaRPr/>
          </a:p>
          <a:p>
            <a:pPr indent="0" lvl="0" marL="0" rtl="0" algn="l">
              <a:spcBef>
                <a:spcPts val="0"/>
              </a:spcBef>
              <a:spcAft>
                <a:spcPts val="0"/>
              </a:spcAft>
              <a:buNone/>
            </a:pPr>
            <a:r>
              <a:rPr lang="en-GB"/>
              <a:t>Should we use file naming, version numbering, something else? </a:t>
            </a:r>
            <a:br>
              <a:rPr lang="en-GB"/>
            </a:br>
            <a:r>
              <a:rPr lang="en-GB"/>
              <a:t>Let’s reflect a bit more on the challenges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a8b2d35f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a8b2d35f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aleway"/>
                <a:ea typeface="Raleway"/>
                <a:cs typeface="Raleway"/>
                <a:sym typeface="Raleway"/>
              </a:rPr>
              <a:t>I’ll talk you through a scenario </a:t>
            </a:r>
            <a:endParaRPr sz="1000">
              <a:solidFill>
                <a:schemeClr val="dk1"/>
              </a:solidFill>
              <a:latin typeface="Raleway"/>
              <a:ea typeface="Raleway"/>
              <a:cs typeface="Raleway"/>
              <a:sym typeface="Raleway"/>
            </a:endParaRPr>
          </a:p>
          <a:p>
            <a:pPr indent="0" lvl="0" marL="0" rtl="0" algn="l">
              <a:spcBef>
                <a:spcPts val="0"/>
              </a:spcBef>
              <a:spcAft>
                <a:spcPts val="0"/>
              </a:spcAft>
              <a:buNone/>
            </a:pPr>
            <a:r>
              <a:rPr lang="en-GB" sz="1000">
                <a:solidFill>
                  <a:schemeClr val="dk1"/>
                </a:solidFill>
                <a:latin typeface="Raleway"/>
                <a:ea typeface="Raleway"/>
                <a:cs typeface="Raleway"/>
                <a:sym typeface="Raleway"/>
              </a:rPr>
              <a:t>There is a researcher (person 1) … </a:t>
            </a:r>
            <a:endParaRPr sz="1000">
              <a:solidFill>
                <a:schemeClr val="dk1"/>
              </a:solidFill>
              <a:latin typeface="Raleway"/>
              <a:ea typeface="Raleway"/>
              <a:cs typeface="Raleway"/>
              <a:sym typeface="Raleway"/>
            </a:endParaRPr>
          </a:p>
          <a:p>
            <a:pPr indent="0" lvl="0" marL="0" rtl="0" algn="l">
              <a:spcBef>
                <a:spcPts val="0"/>
              </a:spcBef>
              <a:spcAft>
                <a:spcPts val="0"/>
              </a:spcAft>
              <a:buNone/>
            </a:pPr>
            <a:r>
              <a:t/>
            </a:r>
            <a:endParaRPr sz="1000">
              <a:solidFill>
                <a:schemeClr val="dk1"/>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DFE8E9"/>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F2B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15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152733"/>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DFE8E9"/>
        </a:solidFill>
      </p:bgPr>
    </p:bg>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Light)" showMasterSp="0">
  <p:cSld name="Blank, title (Light)">
    <p:bg>
      <p:bgPr>
        <a:solidFill>
          <a:schemeClr val="lt2"/>
        </a:solidFill>
      </p:bgPr>
    </p:bg>
    <p:spTree>
      <p:nvGrpSpPr>
        <p:cNvPr id="82" name="Shape 82"/>
        <p:cNvGrpSpPr/>
        <p:nvPr/>
      </p:nvGrpSpPr>
      <p:grpSpPr>
        <a:xfrm>
          <a:off x="0" y="0"/>
          <a:ext cx="0" cy="0"/>
          <a:chOff x="0" y="0"/>
          <a:chExt cx="0" cy="0"/>
        </a:xfrm>
      </p:grpSpPr>
      <p:cxnSp>
        <p:nvCxnSpPr>
          <p:cNvPr id="83" name="Google Shape;83;p13"/>
          <p:cNvCxnSpPr/>
          <p:nvPr/>
        </p:nvCxnSpPr>
        <p:spPr>
          <a:xfrm>
            <a:off x="431800" y="428485"/>
            <a:ext cx="8280300" cy="0"/>
          </a:xfrm>
          <a:prstGeom prst="straightConnector1">
            <a:avLst/>
          </a:prstGeom>
          <a:noFill/>
          <a:ln cap="flat" cmpd="sng" w="38100">
            <a:solidFill>
              <a:schemeClr val="dk1"/>
            </a:solidFill>
            <a:prstDash val="solid"/>
            <a:round/>
            <a:headEnd len="sm" w="sm" type="none"/>
            <a:tailEnd len="sm" w="sm" type="none"/>
          </a:ln>
        </p:spPr>
      </p:cxnSp>
      <p:sp>
        <p:nvSpPr>
          <p:cNvPr id="84" name="Google Shape;84;p13"/>
          <p:cNvSpPr txBox="1"/>
          <p:nvPr>
            <p:ph idx="1" type="body"/>
          </p:nvPr>
        </p:nvSpPr>
        <p:spPr>
          <a:xfrm>
            <a:off x="431800" y="411163"/>
            <a:ext cx="8280300" cy="7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3400"/>
              <a:buNone/>
              <a:defRPr sz="34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85" name="Google Shape;85;p13"/>
          <p:cNvSpPr txBox="1"/>
          <p:nvPr>
            <p:ph idx="2" type="body"/>
          </p:nvPr>
        </p:nvSpPr>
        <p:spPr>
          <a:xfrm>
            <a:off x="431801" y="1447800"/>
            <a:ext cx="5645100" cy="2653200"/>
          </a:xfrm>
          <a:prstGeom prst="rect">
            <a:avLst/>
          </a:prstGeom>
          <a:noFill/>
          <a:ln>
            <a:noFill/>
          </a:ln>
        </p:spPr>
        <p:txBody>
          <a:bodyPr anchorCtr="0" anchor="t" bIns="0" lIns="0" spcFirstLastPara="1" rIns="0" wrap="square" tIns="0">
            <a:noAutofit/>
          </a:bodyPr>
          <a:lstStyle>
            <a:lvl1pPr indent="-406400" lvl="0" marL="457200" rtl="0" algn="l">
              <a:lnSpc>
                <a:spcPct val="100000"/>
              </a:lnSpc>
              <a:spcBef>
                <a:spcPts val="0"/>
              </a:spcBef>
              <a:spcAft>
                <a:spcPts val="0"/>
              </a:spcAft>
              <a:buClr>
                <a:schemeClr val="dk1"/>
              </a:buClr>
              <a:buSzPts val="2800"/>
              <a:buFont typeface="Arial"/>
              <a:buChar char="–"/>
              <a:defRPr sz="2800">
                <a:solidFill>
                  <a:schemeClr val="dk1"/>
                </a:solidFill>
              </a:defRPr>
            </a:lvl1pPr>
            <a:lvl2pPr indent="-228600" lvl="1" marL="914400" rtl="0" algn="l">
              <a:lnSpc>
                <a:spcPct val="100000"/>
              </a:lnSpc>
              <a:spcBef>
                <a:spcPts val="800"/>
              </a:spcBef>
              <a:spcAft>
                <a:spcPts val="0"/>
              </a:spcAft>
              <a:buClr>
                <a:schemeClr val="dk1"/>
              </a:buClr>
              <a:buSzPts val="1800"/>
              <a:buNone/>
              <a:defRPr sz="1800"/>
            </a:lvl2pPr>
            <a:lvl3pPr indent="-342900" lvl="2" marL="1371600" rtl="0" algn="l">
              <a:lnSpc>
                <a:spcPct val="100000"/>
              </a:lnSpc>
              <a:spcBef>
                <a:spcPts val="0"/>
              </a:spcBef>
              <a:spcAft>
                <a:spcPts val="0"/>
              </a:spcAft>
              <a:buClr>
                <a:schemeClr val="dk1"/>
              </a:buClr>
              <a:buSzPts val="1800"/>
              <a:buChar char="–"/>
              <a:defRPr sz="1800"/>
            </a:lvl3pPr>
            <a:lvl4pPr indent="-342900" lvl="3" marL="1828800" rtl="0" algn="l">
              <a:lnSpc>
                <a:spcPct val="100000"/>
              </a:lnSpc>
              <a:spcBef>
                <a:spcPts val="0"/>
              </a:spcBef>
              <a:spcAft>
                <a:spcPts val="0"/>
              </a:spcAft>
              <a:buClr>
                <a:schemeClr val="dk1"/>
              </a:buClr>
              <a:buSzPts val="1800"/>
              <a:buChar char="–"/>
              <a:defRPr sz="1800"/>
            </a:lvl4pPr>
            <a:lvl5pPr indent="-342900" lvl="4" marL="2286000" rtl="0" algn="l">
              <a:lnSpc>
                <a:spcPct val="100000"/>
              </a:lnSpc>
              <a:spcBef>
                <a:spcPts val="0"/>
              </a:spcBef>
              <a:spcAft>
                <a:spcPts val="0"/>
              </a:spcAft>
              <a:buClr>
                <a:schemeClr val="dk1"/>
              </a:buClr>
              <a:buSzPts val="1800"/>
              <a:buChar char="–"/>
              <a:defRPr sz="18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86" name="Google Shape;86;p13"/>
          <p:cNvSpPr txBox="1"/>
          <p:nvPr>
            <p:ph idx="3" type="body"/>
          </p:nvPr>
        </p:nvSpPr>
        <p:spPr>
          <a:xfrm>
            <a:off x="431800" y="4279697"/>
            <a:ext cx="8712300" cy="863700"/>
          </a:xfrm>
          <a:prstGeom prst="rect">
            <a:avLst/>
          </a:prstGeom>
          <a:noFill/>
          <a:ln>
            <a:noFill/>
          </a:ln>
        </p:spPr>
        <p:txBody>
          <a:bodyPr anchorCtr="0" anchor="b" bIns="72000" lIns="0" spcFirstLastPara="1" rIns="108000" wrap="square" tIns="0">
            <a:noAutofit/>
          </a:bodyPr>
          <a:lstStyle>
            <a:lvl1pPr indent="-228600" lvl="0" marL="457200" rtl="0" algn="r">
              <a:lnSpc>
                <a:spcPct val="114000"/>
              </a:lnSpc>
              <a:spcBef>
                <a:spcPts val="0"/>
              </a:spcBef>
              <a:spcAft>
                <a:spcPts val="0"/>
              </a:spcAft>
              <a:buClr>
                <a:schemeClr val="lt1"/>
              </a:buClr>
              <a:buSzPts val="1400"/>
              <a:buNone/>
              <a:defRPr sz="1400">
                <a:solidFill>
                  <a:schemeClr val="lt1"/>
                </a:solidFill>
              </a:defRPr>
            </a:lvl1pPr>
            <a:lvl2pPr indent="-228600" lvl="1" marL="914400" rtl="0" algn="l">
              <a:lnSpc>
                <a:spcPct val="100000"/>
              </a:lnSpc>
              <a:spcBef>
                <a:spcPts val="0"/>
              </a:spcBef>
              <a:spcAft>
                <a:spcPts val="0"/>
              </a:spcAft>
              <a:buClr>
                <a:schemeClr val="dk1"/>
              </a:buClr>
              <a:buSzPts val="1200"/>
              <a:buNone/>
              <a:defRPr sz="1200"/>
            </a:lvl2pPr>
            <a:lvl3pPr indent="-304800" lvl="2" marL="1371600" rtl="0" algn="l">
              <a:lnSpc>
                <a:spcPct val="100000"/>
              </a:lnSpc>
              <a:spcBef>
                <a:spcPts val="0"/>
              </a:spcBef>
              <a:spcAft>
                <a:spcPts val="0"/>
              </a:spcAft>
              <a:buClr>
                <a:schemeClr val="dk1"/>
              </a:buClr>
              <a:buSzPts val="1200"/>
              <a:buChar char="–"/>
              <a:defRPr sz="1200"/>
            </a:lvl3pPr>
            <a:lvl4pPr indent="-304800" lvl="3" marL="1828800" rtl="0" algn="l">
              <a:lnSpc>
                <a:spcPct val="100000"/>
              </a:lnSpc>
              <a:spcBef>
                <a:spcPts val="0"/>
              </a:spcBef>
              <a:spcAft>
                <a:spcPts val="0"/>
              </a:spcAft>
              <a:buClr>
                <a:schemeClr val="dk1"/>
              </a:buClr>
              <a:buSzPts val="1200"/>
              <a:buChar char="–"/>
              <a:defRPr sz="1200"/>
            </a:lvl4pPr>
            <a:lvl5pPr indent="-304800" lvl="4" marL="2286000" rtl="0" algn="l">
              <a:lnSpc>
                <a:spcPct val="100000"/>
              </a:lnSpc>
              <a:spcBef>
                <a:spcPts val="0"/>
              </a:spcBef>
              <a:spcAft>
                <a:spcPts val="0"/>
              </a:spcAft>
              <a:buClr>
                <a:schemeClr val="dk1"/>
              </a:buClr>
              <a:buSzPts val="1200"/>
              <a:buChar char="–"/>
              <a:defRPr sz="1200"/>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B705"/>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rgbClr val="D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rgbClr val="F2B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rgbClr val="15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rgbClr val="D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F2B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15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rgbClr val="D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rgbClr val="F2B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rgbClr val="15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rgbClr val="D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rgbClr val="F2B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rgbClr val="15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5273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rgbClr val="DF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rgbClr val="F2B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rgbClr val="15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DFE8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mozillascience.github.io/study-group-orientation/3.1-collab-vers-github.html" TargetMode="External"/><Relationship Id="rId4" Type="http://schemas.openxmlformats.org/officeDocument/2006/relationships/hyperlink" Target="https://mozillascience.github.io/study-group-orientation/index.html" TargetMode="External"/><Relationship Id="rId5" Type="http://schemas.openxmlformats.org/officeDocument/2006/relationships/hyperlink" Target="https://mozillascience.github.io/study-group-orientation/index.html" TargetMode="External"/><Relationship Id="rId6" Type="http://schemas.openxmlformats.org/officeDocument/2006/relationships/hyperlink" Target="https://www.mozilla.org/en-US/MPL/2.0/" TargetMode="External"/><Relationship Id="rId7" Type="http://schemas.openxmlformats.org/officeDocument/2006/relationships/hyperlink" Target="https://www.mozilla.org/en-US/MPL/2.0/" TargetMode="External"/><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git/git" TargetMode="External"/><Relationship Id="rId4" Type="http://schemas.openxmlformats.org/officeDocument/2006/relationships/image" Target="../media/image11.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esktop.github.com" TargetMode="External"/><Relationship Id="rId4" Type="http://schemas.openxmlformats.org/officeDocument/2006/relationships/hyperlink" Target="https://github.com/aim-rsf/training/tree/main/version-control/super-sandwich-surve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hyperlink" Target="https://git-lfs.com/" TargetMode="External"/><Relationship Id="rId5" Type="http://schemas.openxmlformats.org/officeDocument/2006/relationships/hyperlink" Target="https://dvc.org/" TargetMode="External"/><Relationship Id="rId6" Type="http://schemas.openxmlformats.org/officeDocument/2006/relationships/hyperlink" Target="https://tortoisesvn.n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training.github.com/" TargetMode="External"/><Relationship Id="rId4" Type="http://schemas.openxmlformats.org/officeDocument/2006/relationships/hyperlink" Target="https://docs.github.com/en/desktop" TargetMode="External"/><Relationship Id="rId5" Type="http://schemas.openxmlformats.org/officeDocument/2006/relationships/hyperlink" Target="https://github.com/git-guides" TargetMode="External"/><Relationship Id="rId6" Type="http://schemas.openxmlformats.org/officeDocument/2006/relationships/hyperlink" Target="https://github.com/aim-rsf/training/tree/main/version-contro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aim-rsf.github.io/training/github-intro/github-intro-slides" TargetMode="External"/><Relationship Id="rId4" Type="http://schemas.openxmlformats.org/officeDocument/2006/relationships/hyperlink" Target="https://docs.github.com/en/desktop" TargetMode="External"/><Relationship Id="rId9" Type="http://schemas.openxmlformats.org/officeDocument/2006/relationships/image" Target="../media/image22.png"/><Relationship Id="rId5" Type="http://schemas.openxmlformats.org/officeDocument/2006/relationships/hyperlink" Target="https://git-scm.com" TargetMode="External"/><Relationship Id="rId6" Type="http://schemas.openxmlformats.org/officeDocument/2006/relationships/hyperlink" Target="https://annakrystalli.me/rrresearch/06_git.html" TargetMode="External"/><Relationship Id="rId7" Type="http://schemas.openxmlformats.org/officeDocument/2006/relationships/hyperlink" Target="https://github.com/git-guides" TargetMode="External"/><Relationship Id="rId8"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hyperlink" Target="https://creativecommons.org/licenses/by/4.0/" TargetMode="External"/><Relationship Id="rId10" Type="http://schemas.openxmlformats.org/officeDocument/2006/relationships/hyperlink" Target="https://creativecommons.org/licenses/by/4.0/"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hyperlink" Target="https://doi.org/10.5281/zenodo.6560477" TargetMode="External"/><Relationship Id="rId9" Type="http://schemas.openxmlformats.org/officeDocument/2006/relationships/hyperlink" Target="https://doi.org/10.5281/zenodo.6533831" TargetMode="External"/><Relationship Id="rId5" Type="http://schemas.openxmlformats.org/officeDocument/2006/relationships/hyperlink" Target="https://doi.org/10.5281/zenodo.6560477" TargetMode="External"/><Relationship Id="rId6" Type="http://schemas.openxmlformats.org/officeDocument/2006/relationships/hyperlink" Target="https://the-turing-way.netlify.app/reproducible-research/vcs.html" TargetMode="External"/><Relationship Id="rId7" Type="http://schemas.openxmlformats.org/officeDocument/2006/relationships/hyperlink" Target="https://the-turing-way.netlify.app/reproducible-research/vcs.html" TargetMode="External"/><Relationship Id="rId8" Type="http://schemas.openxmlformats.org/officeDocument/2006/relationships/hyperlink" Target="https://doi.org/10.5281/zenodo.653383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hyperlink" Target="https://doi.org/10.5281/zenodo.6560477" TargetMode="External"/><Relationship Id="rId5" Type="http://schemas.openxmlformats.org/officeDocument/2006/relationships/hyperlink" Target="https://doi.org/10.5281/zenodo.6560477" TargetMode="External"/><Relationship Id="rId6" Type="http://schemas.openxmlformats.org/officeDocument/2006/relationships/hyperlink" Target="https://creativecommons.org/licenses/by/4.0/" TargetMode="External"/><Relationship Id="rId7" Type="http://schemas.openxmlformats.org/officeDocument/2006/relationships/hyperlink" Target="https://creativecommons.org/licenses/by/4.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 to version control with git</a:t>
            </a:r>
            <a:endParaRPr/>
          </a:p>
        </p:txBody>
      </p:sp>
      <p:sp>
        <p:nvSpPr>
          <p:cNvPr id="92" name="Google Shape;92;p14"/>
          <p:cNvSpPr txBox="1"/>
          <p:nvPr>
            <p:ph idx="1" type="subTitle"/>
          </p:nvPr>
        </p:nvSpPr>
        <p:spPr>
          <a:xfrm>
            <a:off x="851877" y="2987150"/>
            <a:ext cx="7688100" cy="541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GB" sz="1779">
                <a:latin typeface="Raleway"/>
                <a:ea typeface="Raleway"/>
                <a:cs typeface="Raleway"/>
                <a:sym typeface="Raleway"/>
              </a:rPr>
              <a:t>Rachael Stickland</a:t>
            </a:r>
            <a:endParaRPr sz="1779">
              <a:latin typeface="Raleway"/>
              <a:ea typeface="Raleway"/>
              <a:cs typeface="Raleway"/>
              <a:sym typeface="Raleway"/>
            </a:endParaRPr>
          </a:p>
          <a:p>
            <a:pPr indent="0" lvl="0" marL="0" rtl="0" algn="l">
              <a:lnSpc>
                <a:spcPct val="80000"/>
              </a:lnSpc>
              <a:spcBef>
                <a:spcPts val="0"/>
              </a:spcBef>
              <a:spcAft>
                <a:spcPts val="0"/>
              </a:spcAft>
              <a:buSzPts val="605"/>
              <a:buNone/>
            </a:pPr>
            <a:r>
              <a:t/>
            </a:r>
            <a:endParaRPr sz="1779">
              <a:latin typeface="Raleway"/>
              <a:ea typeface="Raleway"/>
              <a:cs typeface="Raleway"/>
              <a:sym typeface="Raleway"/>
            </a:endParaRPr>
          </a:p>
          <a:p>
            <a:pPr indent="0" lvl="0" marL="0" rtl="0" algn="l">
              <a:lnSpc>
                <a:spcPct val="80000"/>
              </a:lnSpc>
              <a:spcBef>
                <a:spcPts val="0"/>
              </a:spcBef>
              <a:spcAft>
                <a:spcPts val="0"/>
              </a:spcAft>
              <a:buSzPts val="605"/>
              <a:buNone/>
            </a:pPr>
            <a:r>
              <a:rPr lang="en-GB" sz="1779">
                <a:latin typeface="Raleway"/>
                <a:ea typeface="Raleway"/>
                <a:cs typeface="Raleway"/>
                <a:sym typeface="Raleway"/>
              </a:rPr>
              <a:t>Data Wrangler, The Alan Turing Institute</a:t>
            </a:r>
            <a:endParaRPr sz="1779">
              <a:latin typeface="Raleway"/>
              <a:ea typeface="Raleway"/>
              <a:cs typeface="Raleway"/>
              <a:sym typeface="Raleway"/>
            </a:endParaRPr>
          </a:p>
          <a:p>
            <a:pPr indent="0" lvl="0" marL="0" rtl="0" algn="l">
              <a:lnSpc>
                <a:spcPct val="80000"/>
              </a:lnSpc>
              <a:spcBef>
                <a:spcPts val="0"/>
              </a:spcBef>
              <a:spcAft>
                <a:spcPts val="0"/>
              </a:spcAft>
              <a:buSzPts val="605"/>
              <a:buNone/>
            </a:pPr>
            <a:r>
              <a:t/>
            </a:r>
            <a:endParaRPr sz="1779">
              <a:latin typeface="Raleway"/>
              <a:ea typeface="Raleway"/>
              <a:cs typeface="Raleway"/>
              <a:sym typeface="Raleway"/>
            </a:endParaRPr>
          </a:p>
          <a:p>
            <a:pPr indent="0" lvl="0" marL="0" rtl="0" algn="l">
              <a:lnSpc>
                <a:spcPct val="80000"/>
              </a:lnSpc>
              <a:spcBef>
                <a:spcPts val="0"/>
              </a:spcBef>
              <a:spcAft>
                <a:spcPts val="0"/>
              </a:spcAft>
              <a:buSzPts val="605"/>
              <a:buNone/>
            </a:pPr>
            <a:r>
              <a:rPr lang="en-GB" sz="1779">
                <a:latin typeface="Raleway"/>
                <a:ea typeface="Raleway"/>
                <a:cs typeface="Raleway"/>
                <a:sym typeface="Raleway"/>
              </a:rPr>
              <a:t>21 June 2023</a:t>
            </a:r>
            <a:endParaRPr sz="1779">
              <a:latin typeface="Raleway"/>
              <a:ea typeface="Raleway"/>
              <a:cs typeface="Raleway"/>
              <a:sym typeface="Raleway"/>
            </a:endParaRPr>
          </a:p>
        </p:txBody>
      </p:sp>
      <p:pic>
        <p:nvPicPr>
          <p:cNvPr id="93" name="Google Shape;93;p14"/>
          <p:cNvPicPr preferRelativeResize="0"/>
          <p:nvPr/>
        </p:nvPicPr>
        <p:blipFill>
          <a:blip r:embed="rId3">
            <a:alphaModFix/>
          </a:blip>
          <a:stretch>
            <a:fillRect/>
          </a:stretch>
        </p:blipFill>
        <p:spPr>
          <a:xfrm>
            <a:off x="5758950" y="4230000"/>
            <a:ext cx="3099300" cy="70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p:nvPr/>
        </p:nvSpPr>
        <p:spPr>
          <a:xfrm>
            <a:off x="251225" y="269675"/>
            <a:ext cx="3603900" cy="351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3"/>
          <p:cNvPicPr preferRelativeResize="0"/>
          <p:nvPr/>
        </p:nvPicPr>
        <p:blipFill>
          <a:blip r:embed="rId3">
            <a:alphaModFix/>
          </a:blip>
          <a:stretch>
            <a:fillRect/>
          </a:stretch>
        </p:blipFill>
        <p:spPr>
          <a:xfrm>
            <a:off x="429800" y="419175"/>
            <a:ext cx="3289400" cy="1190700"/>
          </a:xfrm>
          <a:prstGeom prst="rect">
            <a:avLst/>
          </a:prstGeom>
          <a:noFill/>
          <a:ln>
            <a:noFill/>
          </a:ln>
        </p:spPr>
      </p:pic>
      <p:sp>
        <p:nvSpPr>
          <p:cNvPr id="211" name="Google Shape;211;p23"/>
          <p:cNvSpPr txBox="1"/>
          <p:nvPr/>
        </p:nvSpPr>
        <p:spPr>
          <a:xfrm>
            <a:off x="585975" y="1533200"/>
            <a:ext cx="8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a:t>
            </a:r>
            <a:endParaRPr i="1">
              <a:latin typeface="Raleway"/>
              <a:ea typeface="Raleway"/>
              <a:cs typeface="Raleway"/>
              <a:sym typeface="Raleway"/>
            </a:endParaRPr>
          </a:p>
        </p:txBody>
      </p:sp>
      <p:sp>
        <p:nvSpPr>
          <p:cNvPr id="212" name="Google Shape;212;p23"/>
          <p:cNvSpPr txBox="1"/>
          <p:nvPr/>
        </p:nvSpPr>
        <p:spPr>
          <a:xfrm>
            <a:off x="1597050" y="1533200"/>
            <a:ext cx="8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script-v2</a:t>
            </a:r>
            <a:endParaRPr i="1">
              <a:latin typeface="Raleway"/>
              <a:ea typeface="Raleway"/>
              <a:cs typeface="Raleway"/>
              <a:sym typeface="Raleway"/>
            </a:endParaRPr>
          </a:p>
        </p:txBody>
      </p:sp>
      <p:sp>
        <p:nvSpPr>
          <p:cNvPr id="213" name="Google Shape;213;p23"/>
          <p:cNvSpPr txBox="1"/>
          <p:nvPr/>
        </p:nvSpPr>
        <p:spPr>
          <a:xfrm>
            <a:off x="856650" y="3382550"/>
            <a:ext cx="23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script-v2_test-new-feature</a:t>
            </a:r>
            <a:endParaRPr i="1">
              <a:latin typeface="Raleway"/>
              <a:ea typeface="Raleway"/>
              <a:cs typeface="Raleway"/>
              <a:sym typeface="Raleway"/>
            </a:endParaRPr>
          </a:p>
        </p:txBody>
      </p:sp>
      <p:sp>
        <p:nvSpPr>
          <p:cNvPr id="214" name="Google Shape;214;p23"/>
          <p:cNvSpPr txBox="1"/>
          <p:nvPr/>
        </p:nvSpPr>
        <p:spPr>
          <a:xfrm>
            <a:off x="2817700" y="1533750"/>
            <a:ext cx="8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script-v3</a:t>
            </a:r>
            <a:endParaRPr i="1">
              <a:latin typeface="Raleway"/>
              <a:ea typeface="Raleway"/>
              <a:cs typeface="Raleway"/>
              <a:sym typeface="Raleway"/>
            </a:endParaRPr>
          </a:p>
        </p:txBody>
      </p:sp>
      <p:pic>
        <p:nvPicPr>
          <p:cNvPr id="215" name="Google Shape;215;p23"/>
          <p:cNvPicPr preferRelativeResize="0"/>
          <p:nvPr/>
        </p:nvPicPr>
        <p:blipFill rotWithShape="1">
          <a:blip r:embed="rId3">
            <a:alphaModFix/>
          </a:blip>
          <a:srcRect b="0" l="34313" r="33263" t="0"/>
          <a:stretch/>
        </p:blipFill>
        <p:spPr>
          <a:xfrm>
            <a:off x="1513512" y="2262688"/>
            <a:ext cx="1066550" cy="1190700"/>
          </a:xfrm>
          <a:prstGeom prst="rect">
            <a:avLst/>
          </a:prstGeom>
          <a:noFill/>
          <a:ln>
            <a:noFill/>
          </a:ln>
        </p:spPr>
      </p:pic>
      <p:pic>
        <p:nvPicPr>
          <p:cNvPr id="216" name="Google Shape;216;p23"/>
          <p:cNvPicPr preferRelativeResize="0"/>
          <p:nvPr/>
        </p:nvPicPr>
        <p:blipFill>
          <a:blip r:embed="rId4">
            <a:alphaModFix/>
          </a:blip>
          <a:stretch>
            <a:fillRect/>
          </a:stretch>
        </p:blipFill>
        <p:spPr>
          <a:xfrm>
            <a:off x="517600" y="2180438"/>
            <a:ext cx="619200" cy="619200"/>
          </a:xfrm>
          <a:prstGeom prst="rect">
            <a:avLst/>
          </a:prstGeom>
          <a:noFill/>
          <a:ln>
            <a:noFill/>
          </a:ln>
        </p:spPr>
      </p:pic>
      <p:sp>
        <p:nvSpPr>
          <p:cNvPr id="217" name="Google Shape;217;p23"/>
          <p:cNvSpPr txBox="1"/>
          <p:nvPr/>
        </p:nvSpPr>
        <p:spPr>
          <a:xfrm>
            <a:off x="369700" y="2657938"/>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1</a:t>
            </a:r>
            <a:endParaRPr b="1">
              <a:latin typeface="Raleway"/>
              <a:ea typeface="Raleway"/>
              <a:cs typeface="Raleway"/>
              <a:sym typeface="Raleway"/>
            </a:endParaRPr>
          </a:p>
        </p:txBody>
      </p:sp>
      <p:cxnSp>
        <p:nvCxnSpPr>
          <p:cNvPr id="218" name="Google Shape;218;p23"/>
          <p:cNvCxnSpPr/>
          <p:nvPr/>
        </p:nvCxnSpPr>
        <p:spPr>
          <a:xfrm>
            <a:off x="1284700" y="1092075"/>
            <a:ext cx="312300" cy="33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3"/>
          <p:cNvCxnSpPr/>
          <p:nvPr/>
        </p:nvCxnSpPr>
        <p:spPr>
          <a:xfrm>
            <a:off x="2491950" y="1092075"/>
            <a:ext cx="312300" cy="33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3"/>
          <p:cNvCxnSpPr/>
          <p:nvPr/>
        </p:nvCxnSpPr>
        <p:spPr>
          <a:xfrm>
            <a:off x="2661850" y="2877013"/>
            <a:ext cx="312300" cy="3300"/>
          </a:xfrm>
          <a:prstGeom prst="straightConnector1">
            <a:avLst/>
          </a:prstGeom>
          <a:noFill/>
          <a:ln cap="flat" cmpd="sng" w="9525">
            <a:solidFill>
              <a:schemeClr val="dk2"/>
            </a:solidFill>
            <a:prstDash val="solid"/>
            <a:round/>
            <a:headEnd len="med" w="med" type="none"/>
            <a:tailEnd len="med" w="med" type="triangle"/>
          </a:ln>
        </p:spPr>
      </p:cxnSp>
      <p:grpSp>
        <p:nvGrpSpPr>
          <p:cNvPr id="221" name="Google Shape;221;p23"/>
          <p:cNvGrpSpPr/>
          <p:nvPr/>
        </p:nvGrpSpPr>
        <p:grpSpPr>
          <a:xfrm>
            <a:off x="6454300" y="89238"/>
            <a:ext cx="1219200" cy="1736038"/>
            <a:chOff x="7486175" y="992550"/>
            <a:chExt cx="1219200" cy="1736038"/>
          </a:xfrm>
        </p:grpSpPr>
        <p:sp>
          <p:nvSpPr>
            <p:cNvPr id="222" name="Google Shape;222;p23"/>
            <p:cNvSpPr txBox="1"/>
            <p:nvPr/>
          </p:nvSpPr>
          <p:spPr>
            <a:xfrm>
              <a:off x="7744325" y="2112988"/>
              <a:ext cx="77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1, 2 &amp; 3</a:t>
              </a:r>
              <a:endParaRPr b="1">
                <a:latin typeface="Raleway"/>
                <a:ea typeface="Raleway"/>
                <a:cs typeface="Raleway"/>
                <a:sym typeface="Raleway"/>
              </a:endParaRPr>
            </a:p>
          </p:txBody>
        </p:sp>
        <p:pic>
          <p:nvPicPr>
            <p:cNvPr id="223" name="Google Shape;223;p23"/>
            <p:cNvPicPr preferRelativeResize="0"/>
            <p:nvPr/>
          </p:nvPicPr>
          <p:blipFill>
            <a:blip r:embed="rId5">
              <a:alphaModFix/>
            </a:blip>
            <a:stretch>
              <a:fillRect/>
            </a:stretch>
          </p:blipFill>
          <p:spPr>
            <a:xfrm>
              <a:off x="7486175" y="992550"/>
              <a:ext cx="1219200" cy="1219200"/>
            </a:xfrm>
            <a:prstGeom prst="rect">
              <a:avLst/>
            </a:prstGeom>
            <a:noFill/>
            <a:ln>
              <a:noFill/>
            </a:ln>
          </p:spPr>
        </p:pic>
      </p:grpSp>
      <p:grpSp>
        <p:nvGrpSpPr>
          <p:cNvPr id="224" name="Google Shape;224;p23"/>
          <p:cNvGrpSpPr/>
          <p:nvPr/>
        </p:nvGrpSpPr>
        <p:grpSpPr>
          <a:xfrm>
            <a:off x="6233788" y="1815950"/>
            <a:ext cx="1744763" cy="1979250"/>
            <a:chOff x="7320188" y="3041575"/>
            <a:chExt cx="1744763" cy="1979250"/>
          </a:xfrm>
        </p:grpSpPr>
        <p:pic>
          <p:nvPicPr>
            <p:cNvPr id="225" name="Google Shape;225;p23"/>
            <p:cNvPicPr preferRelativeResize="0"/>
            <p:nvPr/>
          </p:nvPicPr>
          <p:blipFill rotWithShape="1">
            <a:blip r:embed="rId3">
              <a:alphaModFix/>
            </a:blip>
            <a:srcRect b="0" l="34313" r="33263" t="0"/>
            <a:stretch/>
          </p:blipFill>
          <p:spPr>
            <a:xfrm>
              <a:off x="7387875" y="3077450"/>
              <a:ext cx="1592525" cy="1607200"/>
            </a:xfrm>
            <a:prstGeom prst="rect">
              <a:avLst/>
            </a:prstGeom>
            <a:noFill/>
            <a:ln>
              <a:noFill/>
            </a:ln>
          </p:spPr>
        </p:pic>
        <p:sp>
          <p:nvSpPr>
            <p:cNvPr id="226" name="Google Shape;226;p23"/>
            <p:cNvSpPr txBox="1"/>
            <p:nvPr/>
          </p:nvSpPr>
          <p:spPr>
            <a:xfrm>
              <a:off x="7320188" y="4620625"/>
              <a:ext cx="166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latin typeface="Raleway"/>
                  <a:ea typeface="Raleway"/>
                  <a:cs typeface="Raleway"/>
                  <a:sym typeface="Raleway"/>
                </a:rPr>
                <a:t>script-workflow</a:t>
              </a:r>
              <a:endParaRPr i="1">
                <a:latin typeface="Raleway"/>
                <a:ea typeface="Raleway"/>
                <a:cs typeface="Raleway"/>
                <a:sym typeface="Raleway"/>
              </a:endParaRPr>
            </a:p>
          </p:txBody>
        </p:sp>
        <p:sp>
          <p:nvSpPr>
            <p:cNvPr id="227" name="Google Shape;227;p23"/>
            <p:cNvSpPr txBox="1"/>
            <p:nvPr/>
          </p:nvSpPr>
          <p:spPr>
            <a:xfrm>
              <a:off x="7354951" y="3041575"/>
              <a:ext cx="171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aleway"/>
                  <a:ea typeface="Raleway"/>
                  <a:cs typeface="Raleway"/>
                  <a:sym typeface="Raleway"/>
                </a:rPr>
                <a:t>Meta document(s)</a:t>
              </a:r>
              <a:endParaRPr>
                <a:latin typeface="Raleway"/>
                <a:ea typeface="Raleway"/>
                <a:cs typeface="Raleway"/>
                <a:sym typeface="Raleway"/>
              </a:endParaRPr>
            </a:p>
          </p:txBody>
        </p:sp>
        <p:sp>
          <p:nvSpPr>
            <p:cNvPr id="228" name="Google Shape;228;p23"/>
            <p:cNvSpPr txBox="1"/>
            <p:nvPr/>
          </p:nvSpPr>
          <p:spPr>
            <a:xfrm>
              <a:off x="7692619" y="3535788"/>
              <a:ext cx="9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aleway"/>
                  <a:ea typeface="Raleway"/>
                  <a:cs typeface="Raleway"/>
                  <a:sym typeface="Raleway"/>
                </a:rPr>
                <a:t>Project history</a:t>
              </a:r>
              <a:endParaRPr sz="800">
                <a:latin typeface="Raleway"/>
                <a:ea typeface="Raleway"/>
                <a:cs typeface="Raleway"/>
                <a:sym typeface="Raleway"/>
              </a:endParaRPr>
            </a:p>
          </p:txBody>
        </p:sp>
        <p:sp>
          <p:nvSpPr>
            <p:cNvPr id="229" name="Google Shape;229;p23"/>
            <p:cNvSpPr txBox="1"/>
            <p:nvPr/>
          </p:nvSpPr>
          <p:spPr>
            <a:xfrm>
              <a:off x="7692794" y="3727138"/>
              <a:ext cx="9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aleway"/>
                  <a:ea typeface="Raleway"/>
                  <a:cs typeface="Raleway"/>
                  <a:sym typeface="Raleway"/>
                </a:rPr>
                <a:t>Next steps</a:t>
              </a:r>
              <a:endParaRPr sz="800">
                <a:latin typeface="Raleway"/>
                <a:ea typeface="Raleway"/>
                <a:cs typeface="Raleway"/>
                <a:sym typeface="Raleway"/>
              </a:endParaRPr>
            </a:p>
          </p:txBody>
        </p:sp>
        <p:sp>
          <p:nvSpPr>
            <p:cNvPr id="230" name="Google Shape;230;p23"/>
            <p:cNvSpPr txBox="1"/>
            <p:nvPr/>
          </p:nvSpPr>
          <p:spPr>
            <a:xfrm>
              <a:off x="7785475" y="3929763"/>
              <a:ext cx="72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Raleway"/>
                  <a:ea typeface="Raleway"/>
                  <a:cs typeface="Raleway"/>
                  <a:sym typeface="Raleway"/>
                </a:rPr>
                <a:t>Resources</a:t>
              </a:r>
              <a:endParaRPr sz="800">
                <a:latin typeface="Raleway"/>
                <a:ea typeface="Raleway"/>
                <a:cs typeface="Raleway"/>
                <a:sym typeface="Raleway"/>
              </a:endParaRPr>
            </a:p>
          </p:txBody>
        </p:sp>
        <p:sp>
          <p:nvSpPr>
            <p:cNvPr id="231" name="Google Shape;231;p23"/>
            <p:cNvSpPr txBox="1"/>
            <p:nvPr/>
          </p:nvSpPr>
          <p:spPr>
            <a:xfrm>
              <a:off x="7692625" y="4078223"/>
              <a:ext cx="9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aleway"/>
                  <a:ea typeface="Raleway"/>
                  <a:cs typeface="Raleway"/>
                  <a:sym typeface="Raleway"/>
                </a:rPr>
                <a:t>Bugs</a:t>
              </a:r>
              <a:endParaRPr sz="800">
                <a:latin typeface="Raleway"/>
                <a:ea typeface="Raleway"/>
                <a:cs typeface="Raleway"/>
                <a:sym typeface="Raleway"/>
              </a:endParaRPr>
            </a:p>
          </p:txBody>
        </p:sp>
      </p:grpSp>
      <p:cxnSp>
        <p:nvCxnSpPr>
          <p:cNvPr id="232" name="Google Shape;232;p23"/>
          <p:cNvCxnSpPr/>
          <p:nvPr/>
        </p:nvCxnSpPr>
        <p:spPr>
          <a:xfrm rot="10800000">
            <a:off x="2720875" y="1258025"/>
            <a:ext cx="286200" cy="12654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3"/>
          <p:cNvCxnSpPr/>
          <p:nvPr/>
        </p:nvCxnSpPr>
        <p:spPr>
          <a:xfrm flipH="1">
            <a:off x="2074338" y="1919225"/>
            <a:ext cx="300" cy="315900"/>
          </a:xfrm>
          <a:prstGeom prst="straightConnector1">
            <a:avLst/>
          </a:prstGeom>
          <a:noFill/>
          <a:ln cap="flat" cmpd="sng" w="9525">
            <a:solidFill>
              <a:schemeClr val="dk2"/>
            </a:solidFill>
            <a:prstDash val="solid"/>
            <a:round/>
            <a:headEnd len="med" w="med" type="none"/>
            <a:tailEnd len="med" w="med" type="triangle"/>
          </a:ln>
        </p:spPr>
      </p:cxnSp>
      <p:grpSp>
        <p:nvGrpSpPr>
          <p:cNvPr id="234" name="Google Shape;234;p23"/>
          <p:cNvGrpSpPr/>
          <p:nvPr/>
        </p:nvGrpSpPr>
        <p:grpSpPr>
          <a:xfrm>
            <a:off x="3055925" y="2591300"/>
            <a:ext cx="813264" cy="1191450"/>
            <a:chOff x="3055925" y="2591300"/>
            <a:chExt cx="813264" cy="1191450"/>
          </a:xfrm>
        </p:grpSpPr>
        <p:pic>
          <p:nvPicPr>
            <p:cNvPr id="235" name="Google Shape;235;p23"/>
            <p:cNvPicPr preferRelativeResize="0"/>
            <p:nvPr/>
          </p:nvPicPr>
          <p:blipFill rotWithShape="1">
            <a:blip r:embed="rId3">
              <a:alphaModFix/>
            </a:blip>
            <a:srcRect b="0" l="34313" r="33263" t="0"/>
            <a:stretch/>
          </p:blipFill>
          <p:spPr>
            <a:xfrm>
              <a:off x="3360725" y="3048500"/>
              <a:ext cx="358468" cy="400200"/>
            </a:xfrm>
            <a:prstGeom prst="rect">
              <a:avLst/>
            </a:prstGeom>
            <a:noFill/>
            <a:ln>
              <a:noFill/>
            </a:ln>
          </p:spPr>
        </p:pic>
        <p:pic>
          <p:nvPicPr>
            <p:cNvPr id="236" name="Google Shape;236;p23"/>
            <p:cNvPicPr preferRelativeResize="0"/>
            <p:nvPr/>
          </p:nvPicPr>
          <p:blipFill rotWithShape="1">
            <a:blip r:embed="rId3">
              <a:alphaModFix/>
            </a:blip>
            <a:srcRect b="0" l="34313" r="33263" t="0"/>
            <a:stretch/>
          </p:blipFill>
          <p:spPr>
            <a:xfrm>
              <a:off x="3055925" y="2591300"/>
              <a:ext cx="358468" cy="400200"/>
            </a:xfrm>
            <a:prstGeom prst="rect">
              <a:avLst/>
            </a:prstGeom>
            <a:noFill/>
            <a:ln>
              <a:noFill/>
            </a:ln>
          </p:spPr>
        </p:pic>
        <p:pic>
          <p:nvPicPr>
            <p:cNvPr id="237" name="Google Shape;237;p23"/>
            <p:cNvPicPr preferRelativeResize="0"/>
            <p:nvPr/>
          </p:nvPicPr>
          <p:blipFill rotWithShape="1">
            <a:blip r:embed="rId3">
              <a:alphaModFix/>
            </a:blip>
            <a:srcRect b="0" l="34313" r="33263" t="0"/>
            <a:stretch/>
          </p:blipFill>
          <p:spPr>
            <a:xfrm>
              <a:off x="3208325" y="2743700"/>
              <a:ext cx="358468" cy="400200"/>
            </a:xfrm>
            <a:prstGeom prst="rect">
              <a:avLst/>
            </a:prstGeom>
            <a:noFill/>
            <a:ln>
              <a:noFill/>
            </a:ln>
          </p:spPr>
        </p:pic>
        <p:sp>
          <p:nvSpPr>
            <p:cNvPr id="238" name="Google Shape;238;p23"/>
            <p:cNvSpPr txBox="1"/>
            <p:nvPr/>
          </p:nvSpPr>
          <p:spPr>
            <a:xfrm>
              <a:off x="3414389" y="3382550"/>
              <a:ext cx="4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a:t>
              </a:r>
              <a:endParaRPr>
                <a:latin typeface="Raleway"/>
                <a:ea typeface="Raleway"/>
                <a:cs typeface="Raleway"/>
                <a:sym typeface="Raleway"/>
              </a:endParaRPr>
            </a:p>
          </p:txBody>
        </p:sp>
      </p:grpSp>
      <p:sp>
        <p:nvSpPr>
          <p:cNvPr id="239" name="Google Shape;239;p23"/>
          <p:cNvSpPr/>
          <p:nvPr/>
        </p:nvSpPr>
        <p:spPr>
          <a:xfrm>
            <a:off x="2694675" y="89250"/>
            <a:ext cx="1660190" cy="883272"/>
          </a:xfrm>
          <a:custGeom>
            <a:rect b="b" l="l" r="r" t="t"/>
            <a:pathLst>
              <a:path extrusionOk="0" h="38270" w="80778">
                <a:moveTo>
                  <a:pt x="0" y="38270"/>
                </a:moveTo>
                <a:cubicBezTo>
                  <a:pt x="2975" y="32022"/>
                  <a:pt x="4388" y="5022"/>
                  <a:pt x="17851" y="782"/>
                </a:cubicBezTo>
                <a:cubicBezTo>
                  <a:pt x="31314" y="-3458"/>
                  <a:pt x="70290" y="10823"/>
                  <a:pt x="80778" y="12831"/>
                </a:cubicBezTo>
              </a:path>
            </a:pathLst>
          </a:custGeom>
          <a:noFill/>
          <a:ln cap="flat" cmpd="sng" w="9525">
            <a:solidFill>
              <a:schemeClr val="dk2"/>
            </a:solidFill>
            <a:prstDash val="solid"/>
            <a:round/>
            <a:headEnd len="med" w="med" type="triangle"/>
            <a:tailEnd len="med" w="med" type="none"/>
          </a:ln>
        </p:spPr>
      </p:sp>
      <p:pic>
        <p:nvPicPr>
          <p:cNvPr id="240" name="Google Shape;240;p23"/>
          <p:cNvPicPr preferRelativeResize="0"/>
          <p:nvPr/>
        </p:nvPicPr>
        <p:blipFill>
          <a:blip r:embed="rId4">
            <a:alphaModFix/>
          </a:blip>
          <a:stretch>
            <a:fillRect/>
          </a:stretch>
        </p:blipFill>
        <p:spPr>
          <a:xfrm>
            <a:off x="4299938" y="228623"/>
            <a:ext cx="506550" cy="506550"/>
          </a:xfrm>
          <a:prstGeom prst="rect">
            <a:avLst/>
          </a:prstGeom>
          <a:noFill/>
          <a:ln>
            <a:noFill/>
          </a:ln>
        </p:spPr>
      </p:pic>
      <p:sp>
        <p:nvSpPr>
          <p:cNvPr id="241" name="Google Shape;241;p23"/>
          <p:cNvSpPr txBox="1"/>
          <p:nvPr/>
        </p:nvSpPr>
        <p:spPr>
          <a:xfrm>
            <a:off x="4114488" y="624938"/>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3</a:t>
            </a:r>
            <a:endParaRPr b="1">
              <a:latin typeface="Raleway"/>
              <a:ea typeface="Raleway"/>
              <a:cs typeface="Raleway"/>
              <a:sym typeface="Raleway"/>
            </a:endParaRPr>
          </a:p>
        </p:txBody>
      </p:sp>
      <p:sp>
        <p:nvSpPr>
          <p:cNvPr id="242" name="Google Shape;242;p23"/>
          <p:cNvSpPr txBox="1"/>
          <p:nvPr/>
        </p:nvSpPr>
        <p:spPr>
          <a:xfrm>
            <a:off x="3980200" y="888850"/>
            <a:ext cx="171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Raleway"/>
                <a:ea typeface="Raleway"/>
                <a:cs typeface="Raleway"/>
                <a:sym typeface="Raleway"/>
              </a:rPr>
              <a:t>Suggests a change but doesn’t edit the files</a:t>
            </a:r>
            <a:endParaRPr sz="1000">
              <a:latin typeface="Raleway"/>
              <a:ea typeface="Raleway"/>
              <a:cs typeface="Raleway"/>
              <a:sym typeface="Raleway"/>
            </a:endParaRPr>
          </a:p>
        </p:txBody>
      </p:sp>
      <p:grpSp>
        <p:nvGrpSpPr>
          <p:cNvPr id="243" name="Google Shape;243;p23"/>
          <p:cNvGrpSpPr/>
          <p:nvPr/>
        </p:nvGrpSpPr>
        <p:grpSpPr>
          <a:xfrm>
            <a:off x="3696439" y="2018550"/>
            <a:ext cx="1882723" cy="1988788"/>
            <a:chOff x="3696439" y="2018550"/>
            <a:chExt cx="1882723" cy="1988788"/>
          </a:xfrm>
        </p:grpSpPr>
        <p:pic>
          <p:nvPicPr>
            <p:cNvPr id="244" name="Google Shape;244;p23"/>
            <p:cNvPicPr preferRelativeResize="0"/>
            <p:nvPr/>
          </p:nvPicPr>
          <p:blipFill>
            <a:blip r:embed="rId4">
              <a:alphaModFix/>
            </a:blip>
            <a:stretch>
              <a:fillRect/>
            </a:stretch>
          </p:blipFill>
          <p:spPr>
            <a:xfrm>
              <a:off x="4600250" y="2886598"/>
              <a:ext cx="506550" cy="506550"/>
            </a:xfrm>
            <a:prstGeom prst="rect">
              <a:avLst/>
            </a:prstGeom>
            <a:noFill/>
            <a:ln>
              <a:noFill/>
            </a:ln>
          </p:spPr>
        </p:pic>
        <p:grpSp>
          <p:nvGrpSpPr>
            <p:cNvPr id="245" name="Google Shape;245;p23"/>
            <p:cNvGrpSpPr/>
            <p:nvPr/>
          </p:nvGrpSpPr>
          <p:grpSpPr>
            <a:xfrm>
              <a:off x="3696439" y="2018550"/>
              <a:ext cx="1882723" cy="1988788"/>
              <a:chOff x="3696439" y="2018550"/>
              <a:chExt cx="1882723" cy="1988788"/>
            </a:xfrm>
          </p:grpSpPr>
          <p:sp>
            <p:nvSpPr>
              <p:cNvPr id="246" name="Google Shape;246;p23"/>
              <p:cNvSpPr txBox="1"/>
              <p:nvPr/>
            </p:nvSpPr>
            <p:spPr>
              <a:xfrm>
                <a:off x="4416813" y="3265775"/>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2</a:t>
                </a:r>
                <a:endParaRPr b="1">
                  <a:latin typeface="Raleway"/>
                  <a:ea typeface="Raleway"/>
                  <a:cs typeface="Raleway"/>
                  <a:sym typeface="Raleway"/>
                </a:endParaRPr>
              </a:p>
            </p:txBody>
          </p:sp>
          <p:pic>
            <p:nvPicPr>
              <p:cNvPr id="247" name="Google Shape;247;p23"/>
              <p:cNvPicPr preferRelativeResize="0"/>
              <p:nvPr/>
            </p:nvPicPr>
            <p:blipFill rotWithShape="1">
              <a:blip r:embed="rId3">
                <a:alphaModFix/>
              </a:blip>
              <a:srcRect b="0" l="34313" r="33263" t="0"/>
              <a:stretch/>
            </p:blipFill>
            <p:spPr>
              <a:xfrm>
                <a:off x="4505837" y="2018550"/>
                <a:ext cx="358468" cy="400200"/>
              </a:xfrm>
              <a:prstGeom prst="rect">
                <a:avLst/>
              </a:prstGeom>
              <a:noFill/>
              <a:ln>
                <a:noFill/>
              </a:ln>
            </p:spPr>
          </p:pic>
          <p:pic>
            <p:nvPicPr>
              <p:cNvPr id="248" name="Google Shape;248;p23"/>
              <p:cNvPicPr preferRelativeResize="0"/>
              <p:nvPr/>
            </p:nvPicPr>
            <p:blipFill rotWithShape="1">
              <a:blip r:embed="rId3">
                <a:alphaModFix/>
              </a:blip>
              <a:srcRect b="0" l="34313" r="33263" t="0"/>
              <a:stretch/>
            </p:blipFill>
            <p:spPr>
              <a:xfrm>
                <a:off x="4658237" y="2170950"/>
                <a:ext cx="358468" cy="400200"/>
              </a:xfrm>
              <a:prstGeom prst="rect">
                <a:avLst/>
              </a:prstGeom>
              <a:noFill/>
              <a:ln>
                <a:noFill/>
              </a:ln>
            </p:spPr>
          </p:pic>
          <p:cxnSp>
            <p:nvCxnSpPr>
              <p:cNvPr id="249" name="Google Shape;249;p23"/>
              <p:cNvCxnSpPr/>
              <p:nvPr/>
            </p:nvCxnSpPr>
            <p:spPr>
              <a:xfrm flipH="1" rot="10800000">
                <a:off x="3696439" y="2588325"/>
                <a:ext cx="844500" cy="252000"/>
              </a:xfrm>
              <a:prstGeom prst="straightConnector1">
                <a:avLst/>
              </a:prstGeom>
              <a:noFill/>
              <a:ln cap="flat" cmpd="sng" w="9525">
                <a:solidFill>
                  <a:schemeClr val="dk2"/>
                </a:solidFill>
                <a:prstDash val="solid"/>
                <a:round/>
                <a:headEnd len="med" w="med" type="triangle"/>
                <a:tailEnd len="med" w="med" type="triangle"/>
              </a:ln>
            </p:spPr>
          </p:cxnSp>
          <p:sp>
            <p:nvSpPr>
              <p:cNvPr id="250" name="Google Shape;250;p23"/>
              <p:cNvSpPr txBox="1"/>
              <p:nvPr/>
            </p:nvSpPr>
            <p:spPr>
              <a:xfrm>
                <a:off x="4721002" y="2523425"/>
                <a:ext cx="4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a:t>
                </a:r>
                <a:endParaRPr>
                  <a:latin typeface="Raleway"/>
                  <a:ea typeface="Raleway"/>
                  <a:cs typeface="Raleway"/>
                  <a:sym typeface="Raleway"/>
                </a:endParaRPr>
              </a:p>
            </p:txBody>
          </p:sp>
          <p:sp>
            <p:nvSpPr>
              <p:cNvPr id="251" name="Google Shape;251;p23"/>
              <p:cNvSpPr txBox="1"/>
              <p:nvPr/>
            </p:nvSpPr>
            <p:spPr>
              <a:xfrm>
                <a:off x="4169463" y="3514738"/>
                <a:ext cx="140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Raleway"/>
                    <a:ea typeface="Raleway"/>
                    <a:cs typeface="Raleway"/>
                    <a:sym typeface="Raleway"/>
                  </a:rPr>
                  <a:t>Helps </a:t>
                </a:r>
                <a:r>
                  <a:rPr lang="en-GB" sz="1000">
                    <a:latin typeface="Raleway"/>
                    <a:ea typeface="Raleway"/>
                    <a:cs typeface="Raleway"/>
                    <a:sym typeface="Raleway"/>
                  </a:rPr>
                  <a:t>with</a:t>
                </a:r>
                <a:r>
                  <a:rPr lang="en-GB" sz="1000">
                    <a:latin typeface="Raleway"/>
                    <a:ea typeface="Raleway"/>
                    <a:cs typeface="Raleway"/>
                    <a:sym typeface="Raleway"/>
                  </a:rPr>
                  <a:t> testing new feature</a:t>
                </a:r>
                <a:endParaRPr sz="1000">
                  <a:latin typeface="Raleway"/>
                  <a:ea typeface="Raleway"/>
                  <a:cs typeface="Raleway"/>
                  <a:sym typeface="Raleway"/>
                </a:endParaRPr>
              </a:p>
            </p:txBody>
          </p:sp>
        </p:grpSp>
      </p:grpSp>
      <p:pic>
        <p:nvPicPr>
          <p:cNvPr id="252" name="Google Shape;252;p23"/>
          <p:cNvPicPr preferRelativeResize="0"/>
          <p:nvPr/>
        </p:nvPicPr>
        <p:blipFill>
          <a:blip r:embed="rId4">
            <a:alphaModFix/>
          </a:blip>
          <a:stretch>
            <a:fillRect/>
          </a:stretch>
        </p:blipFill>
        <p:spPr>
          <a:xfrm>
            <a:off x="8276000" y="2258088"/>
            <a:ext cx="619200" cy="619200"/>
          </a:xfrm>
          <a:prstGeom prst="rect">
            <a:avLst/>
          </a:prstGeom>
          <a:noFill/>
          <a:ln>
            <a:noFill/>
          </a:ln>
        </p:spPr>
      </p:pic>
      <p:sp>
        <p:nvSpPr>
          <p:cNvPr id="253" name="Google Shape;253;p23"/>
          <p:cNvSpPr txBox="1"/>
          <p:nvPr/>
        </p:nvSpPr>
        <p:spPr>
          <a:xfrm>
            <a:off x="8128100" y="2743688"/>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4</a:t>
            </a:r>
            <a:endParaRPr b="1">
              <a:latin typeface="Raleway"/>
              <a:ea typeface="Raleway"/>
              <a:cs typeface="Raleway"/>
              <a:sym typeface="Raleway"/>
            </a:endParaRPr>
          </a:p>
        </p:txBody>
      </p:sp>
      <p:cxnSp>
        <p:nvCxnSpPr>
          <p:cNvPr id="254" name="Google Shape;254;p23"/>
          <p:cNvCxnSpPr>
            <a:stCxn id="253" idx="1"/>
          </p:cNvCxnSpPr>
          <p:nvPr/>
        </p:nvCxnSpPr>
        <p:spPr>
          <a:xfrm rot="10800000">
            <a:off x="7490300" y="2665988"/>
            <a:ext cx="637800" cy="277800"/>
          </a:xfrm>
          <a:prstGeom prst="straightConnector1">
            <a:avLst/>
          </a:prstGeom>
          <a:noFill/>
          <a:ln cap="flat" cmpd="sng" w="9525">
            <a:solidFill>
              <a:schemeClr val="dk2"/>
            </a:solidFill>
            <a:prstDash val="solid"/>
            <a:round/>
            <a:headEnd len="med" w="med" type="none"/>
            <a:tailEnd len="med" w="med" type="triangle"/>
          </a:ln>
        </p:spPr>
      </p:cxnSp>
      <p:pic>
        <p:nvPicPr>
          <p:cNvPr id="255" name="Google Shape;255;p23"/>
          <p:cNvPicPr preferRelativeResize="0"/>
          <p:nvPr/>
        </p:nvPicPr>
        <p:blipFill rotWithShape="1">
          <a:blip r:embed="rId3">
            <a:alphaModFix/>
          </a:blip>
          <a:srcRect b="0" l="34313" r="33263" t="0"/>
          <a:stretch/>
        </p:blipFill>
        <p:spPr>
          <a:xfrm>
            <a:off x="7581750" y="2123225"/>
            <a:ext cx="358468" cy="400200"/>
          </a:xfrm>
          <a:prstGeom prst="rect">
            <a:avLst/>
          </a:prstGeom>
          <a:noFill/>
          <a:ln>
            <a:noFill/>
          </a:ln>
        </p:spPr>
      </p:pic>
      <p:pic>
        <p:nvPicPr>
          <p:cNvPr id="256" name="Google Shape;256;p23"/>
          <p:cNvPicPr preferRelativeResize="0"/>
          <p:nvPr/>
        </p:nvPicPr>
        <p:blipFill rotWithShape="1">
          <a:blip r:embed="rId3">
            <a:alphaModFix/>
          </a:blip>
          <a:srcRect b="0" l="34313" r="33263" t="0"/>
          <a:stretch/>
        </p:blipFill>
        <p:spPr>
          <a:xfrm>
            <a:off x="6182625" y="2076600"/>
            <a:ext cx="358468" cy="400200"/>
          </a:xfrm>
          <a:prstGeom prst="rect">
            <a:avLst/>
          </a:prstGeom>
          <a:noFill/>
          <a:ln>
            <a:noFill/>
          </a:ln>
        </p:spPr>
      </p:pic>
      <p:pic>
        <p:nvPicPr>
          <p:cNvPr id="257" name="Google Shape;257;p23"/>
          <p:cNvPicPr preferRelativeResize="0"/>
          <p:nvPr/>
        </p:nvPicPr>
        <p:blipFill rotWithShape="1">
          <a:blip r:embed="rId3">
            <a:alphaModFix/>
          </a:blip>
          <a:srcRect b="0" l="34313" r="33263" t="0"/>
          <a:stretch/>
        </p:blipFill>
        <p:spPr>
          <a:xfrm>
            <a:off x="6095825" y="2567387"/>
            <a:ext cx="358468" cy="400200"/>
          </a:xfrm>
          <a:prstGeom prst="rect">
            <a:avLst/>
          </a:prstGeom>
          <a:noFill/>
          <a:ln>
            <a:noFill/>
          </a:ln>
        </p:spPr>
      </p:pic>
      <p:pic>
        <p:nvPicPr>
          <p:cNvPr id="258" name="Google Shape;258;p23"/>
          <p:cNvPicPr preferRelativeResize="0"/>
          <p:nvPr/>
        </p:nvPicPr>
        <p:blipFill rotWithShape="1">
          <a:blip r:embed="rId3">
            <a:alphaModFix/>
          </a:blip>
          <a:srcRect b="0" l="34313" r="33263" t="0"/>
          <a:stretch/>
        </p:blipFill>
        <p:spPr>
          <a:xfrm>
            <a:off x="7581750" y="2880325"/>
            <a:ext cx="358468" cy="400200"/>
          </a:xfrm>
          <a:prstGeom prst="rect">
            <a:avLst/>
          </a:prstGeom>
          <a:noFill/>
          <a:ln>
            <a:noFill/>
          </a:ln>
        </p:spPr>
      </p:pic>
      <p:pic>
        <p:nvPicPr>
          <p:cNvPr id="259" name="Google Shape;259;p23"/>
          <p:cNvPicPr preferRelativeResize="0"/>
          <p:nvPr/>
        </p:nvPicPr>
        <p:blipFill rotWithShape="1">
          <a:blip r:embed="rId3">
            <a:alphaModFix/>
          </a:blip>
          <a:srcRect b="0" l="34313" r="33263" t="0"/>
          <a:stretch/>
        </p:blipFill>
        <p:spPr>
          <a:xfrm>
            <a:off x="6182625" y="3058150"/>
            <a:ext cx="358468" cy="400200"/>
          </a:xfrm>
          <a:prstGeom prst="rect">
            <a:avLst/>
          </a:prstGeom>
          <a:noFill/>
          <a:ln>
            <a:noFill/>
          </a:ln>
        </p:spPr>
      </p:pic>
      <p:pic>
        <p:nvPicPr>
          <p:cNvPr id="260" name="Google Shape;260;p23"/>
          <p:cNvPicPr preferRelativeResize="0"/>
          <p:nvPr/>
        </p:nvPicPr>
        <p:blipFill>
          <a:blip r:embed="rId4">
            <a:alphaModFix/>
          </a:blip>
          <a:stretch>
            <a:fillRect/>
          </a:stretch>
        </p:blipFill>
        <p:spPr>
          <a:xfrm>
            <a:off x="8220525" y="3143896"/>
            <a:ext cx="400200" cy="400200"/>
          </a:xfrm>
          <a:prstGeom prst="rect">
            <a:avLst/>
          </a:prstGeom>
          <a:noFill/>
          <a:ln>
            <a:noFill/>
          </a:ln>
        </p:spPr>
      </p:pic>
      <p:pic>
        <p:nvPicPr>
          <p:cNvPr id="261" name="Google Shape;261;p23"/>
          <p:cNvPicPr preferRelativeResize="0"/>
          <p:nvPr/>
        </p:nvPicPr>
        <p:blipFill>
          <a:blip r:embed="rId4">
            <a:alphaModFix/>
          </a:blip>
          <a:stretch>
            <a:fillRect/>
          </a:stretch>
        </p:blipFill>
        <p:spPr>
          <a:xfrm>
            <a:off x="8633175" y="3098696"/>
            <a:ext cx="400200" cy="400200"/>
          </a:xfrm>
          <a:prstGeom prst="rect">
            <a:avLst/>
          </a:prstGeom>
          <a:noFill/>
          <a:ln>
            <a:noFill/>
          </a:ln>
        </p:spPr>
      </p:pic>
      <p:pic>
        <p:nvPicPr>
          <p:cNvPr id="262" name="Google Shape;262;p23"/>
          <p:cNvPicPr preferRelativeResize="0"/>
          <p:nvPr/>
        </p:nvPicPr>
        <p:blipFill>
          <a:blip r:embed="rId4">
            <a:alphaModFix/>
          </a:blip>
          <a:stretch>
            <a:fillRect/>
          </a:stretch>
        </p:blipFill>
        <p:spPr>
          <a:xfrm>
            <a:off x="8077938" y="1933396"/>
            <a:ext cx="400200" cy="400200"/>
          </a:xfrm>
          <a:prstGeom prst="rect">
            <a:avLst/>
          </a:prstGeom>
          <a:noFill/>
          <a:ln>
            <a:noFill/>
          </a:ln>
        </p:spPr>
      </p:pic>
      <p:pic>
        <p:nvPicPr>
          <p:cNvPr id="263" name="Google Shape;263;p23"/>
          <p:cNvPicPr preferRelativeResize="0"/>
          <p:nvPr/>
        </p:nvPicPr>
        <p:blipFill>
          <a:blip r:embed="rId4">
            <a:alphaModFix/>
          </a:blip>
          <a:stretch>
            <a:fillRect/>
          </a:stretch>
        </p:blipFill>
        <p:spPr>
          <a:xfrm>
            <a:off x="8577550" y="1780246"/>
            <a:ext cx="400200" cy="400200"/>
          </a:xfrm>
          <a:prstGeom prst="rect">
            <a:avLst/>
          </a:prstGeom>
          <a:noFill/>
          <a:ln>
            <a:noFill/>
          </a:ln>
        </p:spPr>
      </p:pic>
      <p:pic>
        <p:nvPicPr>
          <p:cNvPr id="264" name="Google Shape;264;p23"/>
          <p:cNvPicPr preferRelativeResize="0"/>
          <p:nvPr/>
        </p:nvPicPr>
        <p:blipFill>
          <a:blip r:embed="rId4">
            <a:alphaModFix/>
          </a:blip>
          <a:stretch>
            <a:fillRect/>
          </a:stretch>
        </p:blipFill>
        <p:spPr>
          <a:xfrm>
            <a:off x="8220525" y="1425071"/>
            <a:ext cx="400200" cy="400200"/>
          </a:xfrm>
          <a:prstGeom prst="rect">
            <a:avLst/>
          </a:prstGeom>
          <a:noFill/>
          <a:ln>
            <a:noFill/>
          </a:ln>
        </p:spPr>
      </p:pic>
      <p:sp>
        <p:nvSpPr>
          <p:cNvPr id="265" name="Google Shape;265;p23"/>
          <p:cNvSpPr txBox="1"/>
          <p:nvPr/>
        </p:nvSpPr>
        <p:spPr>
          <a:xfrm>
            <a:off x="316825" y="4091950"/>
            <a:ext cx="3596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F2B705"/>
                </a:solidFill>
                <a:latin typeface="Raleway"/>
                <a:ea typeface="Raleway"/>
                <a:cs typeface="Raleway"/>
                <a:sym typeface="Raleway"/>
              </a:rPr>
              <a:t>Don’t worry, there are solutions to these complicated projects!</a:t>
            </a:r>
            <a:endParaRPr b="1" sz="1700">
              <a:solidFill>
                <a:srgbClr val="F2B705"/>
              </a:solidFill>
              <a:latin typeface="Raleway"/>
              <a:ea typeface="Raleway"/>
              <a:cs typeface="Raleway"/>
              <a:sym typeface="Raleway"/>
            </a:endParaRPr>
          </a:p>
        </p:txBody>
      </p:sp>
      <p:pic>
        <p:nvPicPr>
          <p:cNvPr id="266" name="Google Shape;266;p23"/>
          <p:cNvPicPr preferRelativeResize="0"/>
          <p:nvPr/>
        </p:nvPicPr>
        <p:blipFill>
          <a:blip r:embed="rId4">
            <a:alphaModFix/>
          </a:blip>
          <a:stretch>
            <a:fillRect/>
          </a:stretch>
        </p:blipFill>
        <p:spPr>
          <a:xfrm>
            <a:off x="4762550" y="83846"/>
            <a:ext cx="400200" cy="400200"/>
          </a:xfrm>
          <a:prstGeom prst="rect">
            <a:avLst/>
          </a:prstGeom>
          <a:noFill/>
          <a:ln>
            <a:noFill/>
          </a:ln>
        </p:spPr>
      </p:pic>
      <p:cxnSp>
        <p:nvCxnSpPr>
          <p:cNvPr id="267" name="Google Shape;267;p23"/>
          <p:cNvCxnSpPr/>
          <p:nvPr/>
        </p:nvCxnSpPr>
        <p:spPr>
          <a:xfrm rot="10800000">
            <a:off x="4640325" y="3988250"/>
            <a:ext cx="0" cy="1183200"/>
          </a:xfrm>
          <a:prstGeom prst="straightConnector1">
            <a:avLst/>
          </a:prstGeom>
          <a:noFill/>
          <a:ln cap="flat" cmpd="sng" w="9525">
            <a:solidFill>
              <a:schemeClr val="dk2"/>
            </a:solidFill>
            <a:prstDash val="solid"/>
            <a:round/>
            <a:headEnd len="med" w="med" type="none"/>
            <a:tailEnd len="med" w="med" type="triangle"/>
          </a:ln>
        </p:spPr>
      </p:cxnSp>
      <p:pic>
        <p:nvPicPr>
          <p:cNvPr id="268" name="Google Shape;268;p23"/>
          <p:cNvPicPr preferRelativeResize="0"/>
          <p:nvPr/>
        </p:nvPicPr>
        <p:blipFill>
          <a:blip r:embed="rId4">
            <a:alphaModFix/>
          </a:blip>
          <a:stretch>
            <a:fillRect/>
          </a:stretch>
        </p:blipFill>
        <p:spPr>
          <a:xfrm>
            <a:off x="4806500" y="4178752"/>
            <a:ext cx="312300" cy="312300"/>
          </a:xfrm>
          <a:prstGeom prst="rect">
            <a:avLst/>
          </a:prstGeom>
          <a:noFill/>
          <a:ln>
            <a:noFill/>
          </a:ln>
        </p:spPr>
      </p:pic>
      <p:sp>
        <p:nvSpPr>
          <p:cNvPr id="269" name="Google Shape;269;p23"/>
          <p:cNvSpPr txBox="1"/>
          <p:nvPr/>
        </p:nvSpPr>
        <p:spPr>
          <a:xfrm>
            <a:off x="4473346" y="4491050"/>
            <a:ext cx="1066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Raleway"/>
                <a:ea typeface="Raleway"/>
                <a:cs typeface="Raleway"/>
                <a:sym typeface="Raleway"/>
              </a:rPr>
              <a:t>Scripts</a:t>
            </a:r>
            <a:endParaRPr sz="1000">
              <a:latin typeface="Raleway"/>
              <a:ea typeface="Raleway"/>
              <a:cs typeface="Raleway"/>
              <a:sym typeface="Raleway"/>
            </a:endParaRPr>
          </a:p>
          <a:p>
            <a:pPr indent="0" lvl="0" marL="0" rtl="0" algn="ctr">
              <a:spcBef>
                <a:spcPts val="0"/>
              </a:spcBef>
              <a:spcAft>
                <a:spcPts val="0"/>
              </a:spcAft>
              <a:buNone/>
            </a:pPr>
            <a:r>
              <a:rPr lang="en-GB" sz="1000">
                <a:latin typeface="Raleway"/>
                <a:ea typeface="Raleway"/>
                <a:cs typeface="Raleway"/>
                <a:sym typeface="Raleway"/>
              </a:rPr>
              <a:t> from </a:t>
            </a:r>
            <a:endParaRPr sz="1000">
              <a:latin typeface="Raleway"/>
              <a:ea typeface="Raleway"/>
              <a:cs typeface="Raleway"/>
              <a:sym typeface="Raleway"/>
            </a:endParaRPr>
          </a:p>
          <a:p>
            <a:pPr indent="0" lvl="0" marL="0" rtl="0" algn="ctr">
              <a:spcBef>
                <a:spcPts val="0"/>
              </a:spcBef>
              <a:spcAft>
                <a:spcPts val="0"/>
              </a:spcAft>
              <a:buNone/>
            </a:pPr>
            <a:r>
              <a:rPr lang="en-GB" sz="1000">
                <a:latin typeface="Raleway"/>
                <a:ea typeface="Raleway"/>
                <a:cs typeface="Raleway"/>
                <a:sym typeface="Raleway"/>
              </a:rPr>
              <a:t>elsewhere</a:t>
            </a:r>
            <a:endParaRPr/>
          </a:p>
        </p:txBody>
      </p:sp>
      <p:cxnSp>
        <p:nvCxnSpPr>
          <p:cNvPr id="270" name="Google Shape;270;p23"/>
          <p:cNvCxnSpPr/>
          <p:nvPr/>
        </p:nvCxnSpPr>
        <p:spPr>
          <a:xfrm>
            <a:off x="1077616" y="319959"/>
            <a:ext cx="284100" cy="5682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23"/>
          <p:cNvCxnSpPr/>
          <p:nvPr/>
        </p:nvCxnSpPr>
        <p:spPr>
          <a:xfrm flipH="1">
            <a:off x="1513575" y="186350"/>
            <a:ext cx="79800" cy="777000"/>
          </a:xfrm>
          <a:prstGeom prst="straightConnector1">
            <a:avLst/>
          </a:prstGeom>
          <a:noFill/>
          <a:ln cap="flat" cmpd="sng" w="9525">
            <a:solidFill>
              <a:schemeClr val="dk2"/>
            </a:solidFill>
            <a:prstDash val="solid"/>
            <a:round/>
            <a:headEnd len="med" w="med" type="none"/>
            <a:tailEnd len="med" w="med" type="triangle"/>
          </a:ln>
        </p:spPr>
      </p:cxnSp>
      <p:pic>
        <p:nvPicPr>
          <p:cNvPr id="272" name="Google Shape;272;p23"/>
          <p:cNvPicPr preferRelativeResize="0"/>
          <p:nvPr/>
        </p:nvPicPr>
        <p:blipFill>
          <a:blip r:embed="rId4">
            <a:alphaModFix/>
          </a:blip>
          <a:stretch>
            <a:fillRect/>
          </a:stretch>
        </p:blipFill>
        <p:spPr>
          <a:xfrm>
            <a:off x="5118788" y="323546"/>
            <a:ext cx="400200" cy="400200"/>
          </a:xfrm>
          <a:prstGeom prst="rect">
            <a:avLst/>
          </a:prstGeom>
          <a:noFill/>
          <a:ln>
            <a:noFill/>
          </a:ln>
        </p:spPr>
      </p:pic>
      <p:pic>
        <p:nvPicPr>
          <p:cNvPr id="273" name="Google Shape;273;p23"/>
          <p:cNvPicPr preferRelativeResize="0"/>
          <p:nvPr/>
        </p:nvPicPr>
        <p:blipFill>
          <a:blip r:embed="rId4">
            <a:alphaModFix/>
          </a:blip>
          <a:stretch>
            <a:fillRect/>
          </a:stretch>
        </p:blipFill>
        <p:spPr>
          <a:xfrm>
            <a:off x="5076075" y="2722527"/>
            <a:ext cx="312300" cy="312300"/>
          </a:xfrm>
          <a:prstGeom prst="rect">
            <a:avLst/>
          </a:prstGeom>
          <a:noFill/>
          <a:ln>
            <a:noFill/>
          </a:ln>
        </p:spPr>
      </p:pic>
      <p:pic>
        <p:nvPicPr>
          <p:cNvPr id="274" name="Google Shape;274;p23"/>
          <p:cNvPicPr preferRelativeResize="0"/>
          <p:nvPr/>
        </p:nvPicPr>
        <p:blipFill>
          <a:blip r:embed="rId4">
            <a:alphaModFix/>
          </a:blip>
          <a:stretch>
            <a:fillRect/>
          </a:stretch>
        </p:blipFill>
        <p:spPr>
          <a:xfrm>
            <a:off x="5244150" y="2924277"/>
            <a:ext cx="312300" cy="312300"/>
          </a:xfrm>
          <a:prstGeom prst="rect">
            <a:avLst/>
          </a:prstGeom>
          <a:noFill/>
          <a:ln>
            <a:noFill/>
          </a:ln>
        </p:spPr>
      </p:pic>
      <p:pic>
        <p:nvPicPr>
          <p:cNvPr id="275" name="Google Shape;275;p23"/>
          <p:cNvPicPr preferRelativeResize="0"/>
          <p:nvPr/>
        </p:nvPicPr>
        <p:blipFill rotWithShape="1">
          <a:blip r:embed="rId3">
            <a:alphaModFix/>
          </a:blip>
          <a:srcRect b="0" l="34313" r="33263" t="0"/>
          <a:stretch/>
        </p:blipFill>
        <p:spPr>
          <a:xfrm>
            <a:off x="4975487" y="1774612"/>
            <a:ext cx="358468" cy="400200"/>
          </a:xfrm>
          <a:prstGeom prst="rect">
            <a:avLst/>
          </a:prstGeom>
          <a:noFill/>
          <a:ln>
            <a:noFill/>
          </a:ln>
        </p:spPr>
      </p:pic>
      <p:pic>
        <p:nvPicPr>
          <p:cNvPr id="276" name="Google Shape;276;p23"/>
          <p:cNvPicPr preferRelativeResize="0"/>
          <p:nvPr/>
        </p:nvPicPr>
        <p:blipFill rotWithShape="1">
          <a:blip r:embed="rId3">
            <a:alphaModFix/>
          </a:blip>
          <a:srcRect b="0" l="34313" r="33263" t="0"/>
          <a:stretch/>
        </p:blipFill>
        <p:spPr>
          <a:xfrm>
            <a:off x="5115187" y="2076612"/>
            <a:ext cx="358468" cy="400200"/>
          </a:xfrm>
          <a:prstGeom prst="rect">
            <a:avLst/>
          </a:prstGeom>
          <a:noFill/>
          <a:ln>
            <a:noFill/>
          </a:ln>
        </p:spPr>
      </p:pic>
      <p:pic>
        <p:nvPicPr>
          <p:cNvPr id="277" name="Google Shape;277;p23"/>
          <p:cNvPicPr preferRelativeResize="0"/>
          <p:nvPr/>
        </p:nvPicPr>
        <p:blipFill>
          <a:blip r:embed="rId4">
            <a:alphaModFix/>
          </a:blip>
          <a:stretch>
            <a:fillRect/>
          </a:stretch>
        </p:blipFill>
        <p:spPr>
          <a:xfrm rot="-2045479">
            <a:off x="756725" y="-58804"/>
            <a:ext cx="400200" cy="400200"/>
          </a:xfrm>
          <a:prstGeom prst="rect">
            <a:avLst/>
          </a:prstGeom>
          <a:noFill/>
          <a:ln>
            <a:noFill/>
          </a:ln>
        </p:spPr>
      </p:pic>
      <p:pic>
        <p:nvPicPr>
          <p:cNvPr id="278" name="Google Shape;278;p23"/>
          <p:cNvPicPr preferRelativeResize="0"/>
          <p:nvPr/>
        </p:nvPicPr>
        <p:blipFill>
          <a:blip r:embed="rId4">
            <a:alphaModFix/>
          </a:blip>
          <a:stretch>
            <a:fillRect/>
          </a:stretch>
        </p:blipFill>
        <p:spPr>
          <a:xfrm rot="194848">
            <a:off x="1372750" y="11021"/>
            <a:ext cx="400200" cy="400200"/>
          </a:xfrm>
          <a:prstGeom prst="rect">
            <a:avLst/>
          </a:prstGeom>
          <a:noFill/>
          <a:ln>
            <a:noFill/>
          </a:ln>
        </p:spPr>
      </p:pic>
      <p:sp>
        <p:nvSpPr>
          <p:cNvPr id="279" name="Google Shape;279;p23"/>
          <p:cNvSpPr/>
          <p:nvPr/>
        </p:nvSpPr>
        <p:spPr>
          <a:xfrm>
            <a:off x="53775" y="723750"/>
            <a:ext cx="463800" cy="1092000"/>
          </a:xfrm>
          <a:prstGeom prst="rightArrow">
            <a:avLst>
              <a:gd fmla="val 50000" name="adj1"/>
              <a:gd fmla="val 34428" name="adj2"/>
            </a:avLst>
          </a:prstGeom>
          <a:solidFill>
            <a:schemeClr val="lt2"/>
          </a:solidFill>
          <a:ln cap="flat" cmpd="sng" w="9525">
            <a:solidFill>
              <a:srgbClr val="F2B7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2B705"/>
              </a:highlight>
            </a:endParaRPr>
          </a:p>
        </p:txBody>
      </p:sp>
      <p:sp>
        <p:nvSpPr>
          <p:cNvPr id="280" name="Google Shape;280;p23"/>
          <p:cNvSpPr txBox="1"/>
          <p:nvPr/>
        </p:nvSpPr>
        <p:spPr>
          <a:xfrm rot="-5400000">
            <a:off x="-78375" y="1040100"/>
            <a:ext cx="64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Raleway"/>
                <a:ea typeface="Raleway"/>
                <a:cs typeface="Raleway"/>
                <a:sym typeface="Raleway"/>
              </a:rPr>
              <a:t>Plans</a:t>
            </a:r>
            <a:endParaRPr sz="1000">
              <a:solidFill>
                <a:schemeClr val="dk2"/>
              </a:solidFill>
            </a:endParaRPr>
          </a:p>
        </p:txBody>
      </p:sp>
      <p:sp>
        <p:nvSpPr>
          <p:cNvPr id="281" name="Google Shape;281;p23"/>
          <p:cNvSpPr/>
          <p:nvPr/>
        </p:nvSpPr>
        <p:spPr>
          <a:xfrm rot="-1727856">
            <a:off x="7978140" y="102302"/>
            <a:ext cx="1084869" cy="1091980"/>
          </a:xfrm>
          <a:prstGeom prst="rightArrow">
            <a:avLst>
              <a:gd fmla="val 50000" name="adj1"/>
              <a:gd fmla="val 34428" name="adj2"/>
            </a:avLst>
          </a:prstGeom>
          <a:solidFill>
            <a:schemeClr val="lt2"/>
          </a:solidFill>
          <a:ln cap="flat" cmpd="sng" w="9525">
            <a:solidFill>
              <a:srgbClr val="F2B7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2B705"/>
              </a:highlight>
            </a:endParaRPr>
          </a:p>
        </p:txBody>
      </p:sp>
      <p:sp>
        <p:nvSpPr>
          <p:cNvPr id="282" name="Google Shape;282;p23"/>
          <p:cNvSpPr txBox="1"/>
          <p:nvPr/>
        </p:nvSpPr>
        <p:spPr>
          <a:xfrm>
            <a:off x="8168150" y="402000"/>
            <a:ext cx="83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Raleway"/>
                <a:ea typeface="Raleway"/>
                <a:cs typeface="Raleway"/>
                <a:sym typeface="Raleway"/>
              </a:rPr>
              <a:t>Re-use </a:t>
            </a:r>
            <a:br>
              <a:rPr lang="en-GB" sz="1000">
                <a:solidFill>
                  <a:schemeClr val="dk2"/>
                </a:solidFill>
                <a:latin typeface="Raleway"/>
                <a:ea typeface="Raleway"/>
                <a:cs typeface="Raleway"/>
                <a:sym typeface="Raleway"/>
              </a:rPr>
            </a:br>
            <a:r>
              <a:rPr lang="en-GB" sz="1000">
                <a:solidFill>
                  <a:schemeClr val="dk2"/>
                </a:solidFill>
                <a:latin typeface="Raleway"/>
                <a:ea typeface="Raleway"/>
                <a:cs typeface="Raleway"/>
                <a:sym typeface="Raleway"/>
              </a:rPr>
              <a:t>Publish</a:t>
            </a:r>
            <a:endParaRPr/>
          </a:p>
        </p:txBody>
      </p:sp>
      <p:sp>
        <p:nvSpPr>
          <p:cNvPr id="283" name="Google Shape;283;p23"/>
          <p:cNvSpPr txBox="1"/>
          <p:nvPr/>
        </p:nvSpPr>
        <p:spPr>
          <a:xfrm>
            <a:off x="6566175" y="4176700"/>
            <a:ext cx="2553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Slide is intentionally overwhelming </a:t>
            </a:r>
            <a:br>
              <a:rPr lang="en-GB" sz="1300">
                <a:solidFill>
                  <a:schemeClr val="dk2"/>
                </a:solidFill>
                <a:latin typeface="Raleway"/>
                <a:ea typeface="Raleway"/>
                <a:cs typeface="Raleway"/>
                <a:sym typeface="Raleway"/>
              </a:rPr>
            </a:br>
            <a:r>
              <a:rPr lang="en-GB" sz="1300">
                <a:solidFill>
                  <a:schemeClr val="dk2"/>
                </a:solidFill>
                <a:latin typeface="Raleway"/>
                <a:ea typeface="Raleway"/>
                <a:cs typeface="Raleway"/>
                <a:sym typeface="Raleway"/>
              </a:rPr>
              <a:t>&amp; horrible to look at</a:t>
            </a:r>
            <a:endParaRPr sz="1300">
              <a:solidFill>
                <a:schemeClr val="dk2"/>
              </a:solidFill>
              <a:latin typeface="Raleway"/>
              <a:ea typeface="Raleway"/>
              <a:cs typeface="Raleway"/>
              <a:sym typeface="Raleway"/>
            </a:endParaRPr>
          </a:p>
        </p:txBody>
      </p:sp>
      <p:pic>
        <p:nvPicPr>
          <p:cNvPr id="284" name="Google Shape;284;p23"/>
          <p:cNvPicPr preferRelativeResize="0"/>
          <p:nvPr/>
        </p:nvPicPr>
        <p:blipFill>
          <a:blip r:embed="rId6">
            <a:alphaModFix/>
          </a:blip>
          <a:stretch>
            <a:fillRect/>
          </a:stretch>
        </p:blipFill>
        <p:spPr>
          <a:xfrm>
            <a:off x="5946975" y="4259650"/>
            <a:ext cx="619200" cy="6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b="1" sz="1500">
              <a:solidFill>
                <a:srgbClr val="F2B705"/>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b="1" sz="1500">
              <a:solidFill>
                <a:srgbClr val="F2B705"/>
              </a:solidFill>
              <a:latin typeface="Raleway"/>
              <a:ea typeface="Raleway"/>
              <a:cs typeface="Raleway"/>
              <a:sym typeface="Raleway"/>
            </a:endParaRPr>
          </a:p>
          <a:p>
            <a:pPr indent="0" lvl="0" marL="0" rtl="0" algn="l">
              <a:spcBef>
                <a:spcPts val="0"/>
              </a:spcBef>
              <a:spcAft>
                <a:spcPts val="0"/>
              </a:spcAft>
              <a:buNone/>
            </a:pPr>
            <a:r>
              <a:rPr b="1" lang="en-GB" sz="1500">
                <a:solidFill>
                  <a:srgbClr val="F2B705"/>
                </a:solidFill>
                <a:latin typeface="Raleway"/>
                <a:ea typeface="Raleway"/>
                <a:cs typeface="Raleway"/>
                <a:sym typeface="Raleway"/>
              </a:rPr>
              <a:t>Solutions</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Solutions (git)</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a:t>
            </a:r>
            <a:r>
              <a:rPr lang="en-GB" sz="1500">
                <a:solidFill>
                  <a:schemeClr val="dk2"/>
                </a:solidFill>
                <a:latin typeface="Raleway"/>
                <a:ea typeface="Raleway"/>
                <a:cs typeface="Raleway"/>
                <a:sym typeface="Raleway"/>
              </a:rPr>
              <a:t> </a:t>
            </a:r>
            <a:endParaRPr sz="1500">
              <a:solidFill>
                <a:schemeClr val="dk2"/>
              </a:solidFill>
              <a:latin typeface="Raleway"/>
              <a:ea typeface="Raleway"/>
              <a:cs typeface="Raleway"/>
              <a:sym typeface="Raleway"/>
            </a:endParaRPr>
          </a:p>
        </p:txBody>
      </p:sp>
      <p:sp>
        <p:nvSpPr>
          <p:cNvPr id="290" name="Google Shape;290;p24"/>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291" name="Google Shape;291;p24"/>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24"/>
          <p:cNvSpPr txBox="1"/>
          <p:nvPr/>
        </p:nvSpPr>
        <p:spPr>
          <a:xfrm>
            <a:off x="3085700" y="3300300"/>
            <a:ext cx="5404200" cy="16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500">
                <a:latin typeface="Raleway"/>
                <a:ea typeface="Raleway"/>
                <a:cs typeface="Raleway"/>
                <a:sym typeface="Raleway"/>
              </a:rPr>
              <a:t>Versions in a single file</a:t>
            </a:r>
            <a:br>
              <a:rPr b="1" lang="en-GB" sz="1500">
                <a:latin typeface="Raleway"/>
                <a:ea typeface="Raleway"/>
                <a:cs typeface="Raleway"/>
                <a:sym typeface="Raleway"/>
              </a:rPr>
            </a:br>
            <a:r>
              <a:rPr lang="en-GB" sz="1500">
                <a:latin typeface="Raleway"/>
                <a:ea typeface="Raleway"/>
                <a:cs typeface="Raleway"/>
                <a:sym typeface="Raleway"/>
              </a:rPr>
              <a:t>Some software record all the changes in a file, allowing you to explore its history:</a:t>
            </a:r>
            <a:endParaRPr sz="1500">
              <a:latin typeface="Raleway"/>
              <a:ea typeface="Raleway"/>
              <a:cs typeface="Raleway"/>
              <a:sym typeface="Raleway"/>
            </a:endParaRPr>
          </a:p>
          <a:p>
            <a:pPr indent="-323850" lvl="0" marL="457200" rtl="0" algn="l">
              <a:lnSpc>
                <a:spcPct val="115000"/>
              </a:lnSpc>
              <a:spcBef>
                <a:spcPts val="1200"/>
              </a:spcBef>
              <a:spcAft>
                <a:spcPts val="0"/>
              </a:spcAft>
              <a:buSzPts val="1500"/>
              <a:buFont typeface="Raleway"/>
              <a:buChar char="●"/>
            </a:pPr>
            <a:r>
              <a:rPr lang="en-GB" sz="1500">
                <a:latin typeface="Raleway"/>
                <a:ea typeface="Raleway"/>
                <a:cs typeface="Raleway"/>
                <a:sym typeface="Raleway"/>
              </a:rPr>
              <a:t>Basic: Google Drive, Dropbox, Overleaf</a:t>
            </a:r>
            <a:endParaRPr sz="1500">
              <a:latin typeface="Raleway"/>
              <a:ea typeface="Raleway"/>
              <a:cs typeface="Raleway"/>
              <a:sym typeface="Raleway"/>
            </a:endParaRPr>
          </a:p>
          <a:p>
            <a:pPr indent="-323850" lvl="0" marL="457200" rtl="0" algn="l">
              <a:lnSpc>
                <a:spcPct val="115000"/>
              </a:lnSpc>
              <a:spcBef>
                <a:spcPts val="0"/>
              </a:spcBef>
              <a:spcAft>
                <a:spcPts val="0"/>
              </a:spcAft>
              <a:buSzPts val="1500"/>
              <a:buFont typeface="Raleway"/>
              <a:buChar char="●"/>
            </a:pPr>
            <a:r>
              <a:rPr lang="en-GB" sz="1500">
                <a:latin typeface="Raleway"/>
                <a:ea typeface="Raleway"/>
                <a:cs typeface="Raleway"/>
                <a:sym typeface="Raleway"/>
              </a:rPr>
              <a:t>Advanced: Subversion, git</a:t>
            </a:r>
            <a:endParaRPr sz="1500">
              <a:latin typeface="Raleway"/>
              <a:ea typeface="Raleway"/>
              <a:cs typeface="Raleway"/>
              <a:sym typeface="Raleway"/>
            </a:endParaRPr>
          </a:p>
        </p:txBody>
      </p:sp>
      <p:sp>
        <p:nvSpPr>
          <p:cNvPr id="293" name="Google Shape;293;p24"/>
          <p:cNvSpPr txBox="1"/>
          <p:nvPr/>
        </p:nvSpPr>
        <p:spPr>
          <a:xfrm>
            <a:off x="3085700" y="187050"/>
            <a:ext cx="5541900" cy="1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500">
                <a:latin typeface="Raleway"/>
                <a:ea typeface="Raleway"/>
                <a:cs typeface="Raleway"/>
                <a:sym typeface="Raleway"/>
              </a:rPr>
              <a:t>Versions in multiple files</a:t>
            </a:r>
            <a:br>
              <a:rPr b="1" lang="en-GB" sz="1500">
                <a:latin typeface="Raleway"/>
                <a:ea typeface="Raleway"/>
                <a:cs typeface="Raleway"/>
                <a:sym typeface="Raleway"/>
              </a:rPr>
            </a:br>
            <a:r>
              <a:rPr lang="en-GB" sz="1500">
                <a:latin typeface="Raleway"/>
                <a:ea typeface="Raleway"/>
                <a:cs typeface="Raleway"/>
                <a:sym typeface="Raleway"/>
              </a:rPr>
              <a:t>A straightforward way to version files is by adding versions or explanatory labels to the file name:</a:t>
            </a:r>
            <a:endParaRPr sz="1500">
              <a:latin typeface="Raleway"/>
              <a:ea typeface="Raleway"/>
              <a:cs typeface="Raleway"/>
              <a:sym typeface="Raleway"/>
            </a:endParaRPr>
          </a:p>
          <a:p>
            <a:pPr indent="0" lvl="0" marL="0" rtl="0" algn="ctr">
              <a:lnSpc>
                <a:spcPct val="115000"/>
              </a:lnSpc>
              <a:spcBef>
                <a:spcPts val="1200"/>
              </a:spcBef>
              <a:spcAft>
                <a:spcPts val="1200"/>
              </a:spcAft>
              <a:buNone/>
            </a:pPr>
            <a:r>
              <a:rPr lang="en-GB" sz="1500">
                <a:latin typeface="Raleway"/>
                <a:ea typeface="Raleway"/>
                <a:cs typeface="Raleway"/>
                <a:sym typeface="Raleway"/>
              </a:rPr>
              <a:t>v1, v2, v3 etc.		draft, commentsAB, etc.</a:t>
            </a:r>
            <a:endParaRPr sz="1500">
              <a:latin typeface="Raleway"/>
              <a:ea typeface="Raleway"/>
              <a:cs typeface="Raleway"/>
              <a:sym typeface="Raleway"/>
            </a:endParaRPr>
          </a:p>
        </p:txBody>
      </p:sp>
      <p:sp>
        <p:nvSpPr>
          <p:cNvPr id="294" name="Google Shape;294;p24"/>
          <p:cNvSpPr txBox="1"/>
          <p:nvPr/>
        </p:nvSpPr>
        <p:spPr>
          <a:xfrm>
            <a:off x="3085700" y="1635088"/>
            <a:ext cx="5727000" cy="151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2"/>
                </a:solidFill>
                <a:latin typeface="Raleway"/>
                <a:ea typeface="Raleway"/>
                <a:cs typeface="Raleway"/>
                <a:sym typeface="Raleway"/>
              </a:rPr>
              <a:t>You are probably </a:t>
            </a:r>
            <a:r>
              <a:rPr lang="en-GB" sz="1500">
                <a:solidFill>
                  <a:schemeClr val="dk2"/>
                </a:solidFill>
                <a:latin typeface="Raleway"/>
                <a:ea typeface="Raleway"/>
                <a:cs typeface="Raleway"/>
                <a:sym typeface="Raleway"/>
              </a:rPr>
              <a:t>already</a:t>
            </a:r>
            <a:r>
              <a:rPr lang="en-GB" sz="1500">
                <a:solidFill>
                  <a:schemeClr val="dk2"/>
                </a:solidFill>
                <a:latin typeface="Raleway"/>
                <a:ea typeface="Raleway"/>
                <a:cs typeface="Raleway"/>
                <a:sym typeface="Raleway"/>
              </a:rPr>
              <a:t> doing some form of version control</a:t>
            </a:r>
            <a:endParaRPr sz="1500">
              <a:solidFill>
                <a:schemeClr val="dk2"/>
              </a:solidFill>
              <a:latin typeface="Raleway"/>
              <a:ea typeface="Raleway"/>
              <a:cs typeface="Raleway"/>
              <a:sym typeface="Raleway"/>
            </a:endParaRPr>
          </a:p>
          <a:p>
            <a:pPr indent="0" lvl="0" marL="0" rtl="0" algn="ctr">
              <a:spcBef>
                <a:spcPts val="0"/>
              </a:spcBef>
              <a:spcAft>
                <a:spcPts val="0"/>
              </a:spcAft>
              <a:buNone/>
            </a:pPr>
            <a:r>
              <a:t/>
            </a:r>
            <a:endParaRPr sz="1500">
              <a:solidFill>
                <a:schemeClr val="dk2"/>
              </a:solidFill>
              <a:latin typeface="Raleway"/>
              <a:ea typeface="Raleway"/>
              <a:cs typeface="Raleway"/>
              <a:sym typeface="Raleway"/>
            </a:endParaRPr>
          </a:p>
          <a:p>
            <a:pPr indent="0" lvl="0" marL="0" rtl="0" algn="ctr">
              <a:lnSpc>
                <a:spcPct val="115000"/>
              </a:lnSpc>
              <a:spcBef>
                <a:spcPts val="800"/>
              </a:spcBef>
              <a:spcAft>
                <a:spcPts val="0"/>
              </a:spcAft>
              <a:buNone/>
            </a:pPr>
            <a:r>
              <a:rPr lang="en-GB" sz="1500">
                <a:solidFill>
                  <a:schemeClr val="dk2"/>
                </a:solidFill>
                <a:latin typeface="Raleway"/>
                <a:ea typeface="Raleway"/>
                <a:cs typeface="Raleway"/>
                <a:sym typeface="Raleway"/>
              </a:rPr>
              <a:t>This may be easy for one file or one user but it can be messy for lots of files and users.  More sophisticated version control systems may be needed</a:t>
            </a:r>
            <a:endParaRPr sz="1500">
              <a:solidFill>
                <a:schemeClr val="dk2"/>
              </a:solidFill>
              <a:latin typeface="Raleway"/>
              <a:ea typeface="Raleway"/>
              <a:cs typeface="Raleway"/>
              <a:sym typeface="Raleway"/>
            </a:endParaRPr>
          </a:p>
        </p:txBody>
      </p:sp>
      <p:sp>
        <p:nvSpPr>
          <p:cNvPr id="295" name="Google Shape;295;p24"/>
          <p:cNvSpPr/>
          <p:nvPr/>
        </p:nvSpPr>
        <p:spPr>
          <a:xfrm>
            <a:off x="3046775" y="1627125"/>
            <a:ext cx="5727000" cy="1519200"/>
          </a:xfrm>
          <a:prstGeom prst="roundRect">
            <a:avLst>
              <a:gd fmla="val 16667" name="adj"/>
            </a:avLst>
          </a:prstGeom>
          <a:noFill/>
          <a:ln cap="flat" cmpd="sng" w="19050">
            <a:solidFill>
              <a:srgbClr val="F2B7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nvSpPr>
        <p:spPr>
          <a:xfrm>
            <a:off x="152400" y="4412700"/>
            <a:ext cx="883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100" u="sng">
                <a:solidFill>
                  <a:srgbClr val="595959"/>
                </a:solidFill>
                <a:hlinkClick r:id="rId3">
                  <a:extLst>
                    <a:ext uri="{A12FA001-AC4F-418D-AE19-62706E023703}">
                      <ahyp:hlinkClr val="tx"/>
                    </a:ext>
                  </a:extLst>
                </a:hlinkClick>
              </a:rPr>
              <a:t>Image</a:t>
            </a:r>
            <a:r>
              <a:rPr lang="en-GB" sz="1100">
                <a:solidFill>
                  <a:srgbClr val="595959"/>
                </a:solidFill>
              </a:rPr>
              <a:t> from Chapter 3 of the</a:t>
            </a:r>
            <a:r>
              <a:rPr lang="en-GB" sz="1100">
                <a:solidFill>
                  <a:srgbClr val="595959"/>
                </a:solidFill>
                <a:uFill>
                  <a:noFill/>
                </a:uFill>
                <a:hlinkClick r:id="rId4">
                  <a:extLst>
                    <a:ext uri="{A12FA001-AC4F-418D-AE19-62706E023703}">
                      <ahyp:hlinkClr val="tx"/>
                    </a:ext>
                  </a:extLst>
                </a:hlinkClick>
              </a:rPr>
              <a:t> </a:t>
            </a:r>
            <a:r>
              <a:rPr i="1" lang="en-GB" sz="1100" u="sng">
                <a:solidFill>
                  <a:srgbClr val="595959"/>
                </a:solidFill>
                <a:hlinkClick r:id="rId5">
                  <a:extLst>
                    <a:ext uri="{A12FA001-AC4F-418D-AE19-62706E023703}">
                      <ahyp:hlinkClr val="tx"/>
                    </a:ext>
                  </a:extLst>
                </a:hlinkClick>
              </a:rPr>
              <a:t>Mozilla Science Lab's Study Group Orientation handbook</a:t>
            </a:r>
            <a:r>
              <a:rPr lang="en-GB" sz="1100">
                <a:solidFill>
                  <a:srgbClr val="595959"/>
                </a:solidFill>
              </a:rPr>
              <a:t>, used under a</a:t>
            </a:r>
            <a:r>
              <a:rPr lang="en-GB" sz="1100">
                <a:solidFill>
                  <a:srgbClr val="595959"/>
                </a:solidFill>
                <a:uFill>
                  <a:noFill/>
                </a:uFill>
                <a:hlinkClick r:id="rId6">
                  <a:extLst>
                    <a:ext uri="{A12FA001-AC4F-418D-AE19-62706E023703}">
                      <ahyp:hlinkClr val="tx"/>
                    </a:ext>
                  </a:extLst>
                </a:hlinkClick>
              </a:rPr>
              <a:t> </a:t>
            </a:r>
            <a:r>
              <a:rPr lang="en-GB" sz="1100" u="sng">
                <a:solidFill>
                  <a:srgbClr val="595959"/>
                </a:solidFill>
                <a:hlinkClick r:id="rId7">
                  <a:extLst>
                    <a:ext uri="{A12FA001-AC4F-418D-AE19-62706E023703}">
                      <ahyp:hlinkClr val="tx"/>
                    </a:ext>
                  </a:extLst>
                </a:hlinkClick>
              </a:rPr>
              <a:t>Mozilla Public License Version 2.0</a:t>
            </a:r>
            <a:r>
              <a:rPr lang="en-GB" sz="1100">
                <a:solidFill>
                  <a:srgbClr val="595959"/>
                </a:solidFill>
              </a:rPr>
              <a:t>.</a:t>
            </a:r>
            <a:endParaRPr sz="1100">
              <a:solidFill>
                <a:srgbClr val="595959"/>
              </a:solidFill>
            </a:endParaRPr>
          </a:p>
        </p:txBody>
      </p:sp>
      <p:pic>
        <p:nvPicPr>
          <p:cNvPr id="301" name="Google Shape;301;p25"/>
          <p:cNvPicPr preferRelativeResize="0"/>
          <p:nvPr/>
        </p:nvPicPr>
        <p:blipFill>
          <a:blip r:embed="rId8">
            <a:alphaModFix/>
          </a:blip>
          <a:stretch>
            <a:fillRect/>
          </a:stretch>
        </p:blipFill>
        <p:spPr>
          <a:xfrm>
            <a:off x="152400" y="459850"/>
            <a:ext cx="8839198" cy="3908489"/>
          </a:xfrm>
          <a:prstGeom prst="rect">
            <a:avLst/>
          </a:prstGeom>
          <a:noFill/>
          <a:ln>
            <a:noFill/>
          </a:ln>
        </p:spPr>
      </p:pic>
      <p:sp>
        <p:nvSpPr>
          <p:cNvPr id="302" name="Google Shape;302;p25"/>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GB" sz="1500">
                <a:latin typeface="Raleway"/>
                <a:ea typeface="Raleway"/>
                <a:cs typeface="Raleway"/>
                <a:sym typeface="Raleway"/>
              </a:rPr>
              <a:t>Versions in a single file</a:t>
            </a:r>
            <a:endParaRPr b="1" sz="15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b="1" lang="en-GB" sz="1500">
                <a:solidFill>
                  <a:srgbClr val="F2B705"/>
                </a:solidFill>
                <a:latin typeface="Raleway"/>
                <a:ea typeface="Raleway"/>
                <a:cs typeface="Raleway"/>
                <a:sym typeface="Raleway"/>
              </a:rPr>
              <a:t>Solutions</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Solutions (git)</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 </a:t>
            </a:r>
            <a:endParaRPr sz="1500">
              <a:solidFill>
                <a:schemeClr val="dk2"/>
              </a:solidFill>
              <a:latin typeface="Raleway"/>
              <a:ea typeface="Raleway"/>
              <a:cs typeface="Raleway"/>
              <a:sym typeface="Raleway"/>
            </a:endParaRPr>
          </a:p>
        </p:txBody>
      </p:sp>
      <p:sp>
        <p:nvSpPr>
          <p:cNvPr id="308" name="Google Shape;308;p26"/>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309" name="Google Shape;309;p26"/>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6"/>
          <p:cNvSpPr txBox="1"/>
          <p:nvPr/>
        </p:nvSpPr>
        <p:spPr>
          <a:xfrm>
            <a:off x="2886450" y="1422825"/>
            <a:ext cx="6133200" cy="337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GB" sz="1500">
                <a:solidFill>
                  <a:schemeClr val="dk2"/>
                </a:solidFill>
                <a:latin typeface="Raleway"/>
                <a:ea typeface="Raleway"/>
                <a:cs typeface="Raleway"/>
                <a:sym typeface="Raleway"/>
              </a:rPr>
              <a:t>When we edit a file, we</a:t>
            </a:r>
            <a:r>
              <a:rPr lang="en-GB" sz="1500">
                <a:solidFill>
                  <a:schemeClr val="dk2"/>
                </a:solidFill>
                <a:latin typeface="Raleway"/>
                <a:ea typeface="Raleway"/>
                <a:cs typeface="Raleway"/>
                <a:sym typeface="Raleway"/>
              </a:rPr>
              <a:t> want to record:</a:t>
            </a:r>
            <a:endParaRPr sz="1500">
              <a:solidFill>
                <a:schemeClr val="dk2"/>
              </a:solidFill>
              <a:latin typeface="Raleway"/>
              <a:ea typeface="Raleway"/>
              <a:cs typeface="Raleway"/>
              <a:sym typeface="Raleway"/>
            </a:endParaRPr>
          </a:p>
          <a:p>
            <a:pPr indent="-323850" lvl="0" marL="457200" rtl="0" algn="l">
              <a:lnSpc>
                <a:spcPct val="115000"/>
              </a:lnSpc>
              <a:spcBef>
                <a:spcPts val="800"/>
              </a:spcBef>
              <a:spcAft>
                <a:spcPts val="0"/>
              </a:spcAft>
              <a:buClr>
                <a:schemeClr val="dk2"/>
              </a:buClr>
              <a:buSzPts val="1500"/>
              <a:buFont typeface="Raleway"/>
              <a:buAutoNum type="arabicPeriod"/>
            </a:pPr>
            <a:r>
              <a:rPr lang="en-GB" sz="1500">
                <a:solidFill>
                  <a:schemeClr val="dk2"/>
                </a:solidFill>
                <a:latin typeface="Raleway"/>
                <a:ea typeface="Raleway"/>
                <a:cs typeface="Raleway"/>
                <a:sym typeface="Raleway"/>
              </a:rPr>
              <a:t>The </a:t>
            </a:r>
            <a:r>
              <a:rPr lang="en-GB" sz="1500">
                <a:solidFill>
                  <a:schemeClr val="dk2"/>
                </a:solidFill>
                <a:latin typeface="Raleway"/>
                <a:ea typeface="Raleway"/>
                <a:cs typeface="Raleway"/>
                <a:sym typeface="Raleway"/>
              </a:rPr>
              <a:t>content</a:t>
            </a:r>
            <a:r>
              <a:rPr lang="en-GB" sz="1500">
                <a:solidFill>
                  <a:schemeClr val="dk2"/>
                </a:solidFill>
                <a:latin typeface="Raleway"/>
                <a:ea typeface="Raleway"/>
                <a:cs typeface="Raleway"/>
                <a:sym typeface="Raleway"/>
              </a:rPr>
              <a:t> of the edit</a:t>
            </a: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AutoNum type="arabicPeriod"/>
            </a:pPr>
            <a:r>
              <a:rPr lang="en-GB" sz="1500">
                <a:solidFill>
                  <a:schemeClr val="dk2"/>
                </a:solidFill>
                <a:latin typeface="Raleway"/>
                <a:ea typeface="Raleway"/>
                <a:cs typeface="Raleway"/>
                <a:sym typeface="Raleway"/>
              </a:rPr>
              <a:t>When</a:t>
            </a:r>
            <a:r>
              <a:rPr lang="en-GB" sz="1500">
                <a:solidFill>
                  <a:schemeClr val="dk2"/>
                </a:solidFill>
                <a:latin typeface="Raleway"/>
                <a:ea typeface="Raleway"/>
                <a:cs typeface="Raleway"/>
                <a:sym typeface="Raleway"/>
              </a:rPr>
              <a:t> it was edited</a:t>
            </a: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AutoNum type="arabicPeriod"/>
            </a:pPr>
            <a:r>
              <a:rPr lang="en-GB" sz="1500">
                <a:solidFill>
                  <a:schemeClr val="dk2"/>
                </a:solidFill>
                <a:latin typeface="Raleway"/>
                <a:ea typeface="Raleway"/>
                <a:cs typeface="Raleway"/>
                <a:sym typeface="Raleway"/>
              </a:rPr>
              <a:t>Why</a:t>
            </a:r>
            <a:r>
              <a:rPr lang="en-GB" sz="1500">
                <a:solidFill>
                  <a:schemeClr val="dk2"/>
                </a:solidFill>
                <a:latin typeface="Raleway"/>
                <a:ea typeface="Raleway"/>
                <a:cs typeface="Raleway"/>
                <a:sym typeface="Raleway"/>
              </a:rPr>
              <a:t> it was edited </a:t>
            </a: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AutoNum type="arabicPeriod"/>
            </a:pPr>
            <a:r>
              <a:rPr lang="en-GB" sz="1500">
                <a:solidFill>
                  <a:schemeClr val="dk2"/>
                </a:solidFill>
                <a:latin typeface="Raleway"/>
                <a:ea typeface="Raleway"/>
                <a:cs typeface="Raleway"/>
                <a:sym typeface="Raleway"/>
              </a:rPr>
              <a:t>Who</a:t>
            </a:r>
            <a:r>
              <a:rPr lang="en-GB" sz="1500">
                <a:solidFill>
                  <a:schemeClr val="dk2"/>
                </a:solidFill>
                <a:latin typeface="Raleway"/>
                <a:ea typeface="Raleway"/>
                <a:cs typeface="Raleway"/>
                <a:sym typeface="Raleway"/>
              </a:rPr>
              <a:t> edited it </a:t>
            </a:r>
            <a:endParaRPr sz="1500">
              <a:solidFill>
                <a:schemeClr val="dk2"/>
              </a:solidFill>
              <a:latin typeface="Raleway"/>
              <a:ea typeface="Raleway"/>
              <a:cs typeface="Raleway"/>
              <a:sym typeface="Raleway"/>
            </a:endParaRPr>
          </a:p>
          <a:p>
            <a:pPr indent="0" lvl="0" marL="0" rtl="0" algn="l">
              <a:lnSpc>
                <a:spcPct val="115000"/>
              </a:lnSpc>
              <a:spcBef>
                <a:spcPts val="800"/>
              </a:spcBef>
              <a:spcAft>
                <a:spcPts val="0"/>
              </a:spcAft>
              <a:buNone/>
            </a:pP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Snapshots of your project will be tracked with a unique code (recording features 1-4). </a:t>
            </a:r>
            <a:r>
              <a:rPr lang="en-GB" sz="1500">
                <a:latin typeface="Raleway"/>
                <a:ea typeface="Raleway"/>
                <a:cs typeface="Raleway"/>
                <a:sym typeface="Raleway"/>
              </a:rPr>
              <a:t>A new file isn’t saved, only the changes made to the file. </a:t>
            </a:r>
            <a:endParaRPr sz="1500">
              <a:latin typeface="Raleway"/>
              <a:ea typeface="Raleway"/>
              <a:cs typeface="Raleway"/>
              <a:sym typeface="Raleway"/>
            </a:endParaRPr>
          </a:p>
          <a:p>
            <a:pPr indent="0" lvl="0" marL="0" rtl="0" algn="l">
              <a:lnSpc>
                <a:spcPct val="115000"/>
              </a:lnSpc>
              <a:spcBef>
                <a:spcPts val="800"/>
              </a:spcBef>
              <a:spcAft>
                <a:spcPts val="0"/>
              </a:spcAft>
              <a:buNone/>
            </a:pPr>
            <a:r>
              <a:rPr lang="en-GB" sz="1500">
                <a:latin typeface="Raleway"/>
                <a:ea typeface="Raleway"/>
                <a:cs typeface="Raleway"/>
                <a:sym typeface="Raleway"/>
              </a:rPr>
              <a:t>File revisions at each snapshot can be compared, restored (and sometimes) merged.</a:t>
            </a:r>
            <a:endParaRPr sz="1500">
              <a:solidFill>
                <a:schemeClr val="dk2"/>
              </a:solidFill>
              <a:latin typeface="Raleway"/>
              <a:ea typeface="Raleway"/>
              <a:cs typeface="Raleway"/>
              <a:sym typeface="Raleway"/>
            </a:endParaRPr>
          </a:p>
        </p:txBody>
      </p:sp>
      <p:sp>
        <p:nvSpPr>
          <p:cNvPr id="311" name="Google Shape;311;p26"/>
          <p:cNvSpPr txBox="1"/>
          <p:nvPr/>
        </p:nvSpPr>
        <p:spPr>
          <a:xfrm>
            <a:off x="7573275" y="1081900"/>
            <a:ext cx="133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Raleway"/>
                <a:ea typeface="Raleway"/>
                <a:cs typeface="Raleway"/>
                <a:sym typeface="Raleway"/>
              </a:rPr>
              <a:t>(</a:t>
            </a:r>
            <a:r>
              <a:rPr b="1" lang="en-GB" sz="1200">
                <a:latin typeface="Raleway"/>
                <a:ea typeface="Raleway"/>
                <a:cs typeface="Raleway"/>
                <a:sym typeface="Raleway"/>
              </a:rPr>
              <a:t>SCM</a:t>
            </a:r>
            <a:r>
              <a:rPr b="1" lang="en-GB" sz="1200">
                <a:latin typeface="Raleway"/>
                <a:ea typeface="Raleway"/>
                <a:cs typeface="Raleway"/>
                <a:sym typeface="Raleway"/>
              </a:rPr>
              <a:t>)</a:t>
            </a:r>
            <a:endParaRPr b="1" sz="1200">
              <a:latin typeface="Raleway"/>
              <a:ea typeface="Raleway"/>
              <a:cs typeface="Raleway"/>
              <a:sym typeface="Raleway"/>
            </a:endParaRPr>
          </a:p>
          <a:p>
            <a:pPr indent="0" lvl="0" marL="0" rtl="0" algn="l">
              <a:spcBef>
                <a:spcPts val="0"/>
              </a:spcBef>
              <a:spcAft>
                <a:spcPts val="0"/>
              </a:spcAft>
              <a:buNone/>
            </a:pPr>
            <a:r>
              <a:rPr lang="en-GB" sz="1200">
                <a:latin typeface="Raleway"/>
                <a:ea typeface="Raleway"/>
                <a:cs typeface="Raleway"/>
                <a:sym typeface="Raleway"/>
              </a:rPr>
              <a:t>Source </a:t>
            </a:r>
            <a:endParaRPr sz="1200">
              <a:latin typeface="Raleway"/>
              <a:ea typeface="Raleway"/>
              <a:cs typeface="Raleway"/>
              <a:sym typeface="Raleway"/>
            </a:endParaRPr>
          </a:p>
          <a:p>
            <a:pPr indent="0" lvl="0" marL="0" rtl="0" algn="l">
              <a:spcBef>
                <a:spcPts val="0"/>
              </a:spcBef>
              <a:spcAft>
                <a:spcPts val="0"/>
              </a:spcAft>
              <a:buNone/>
            </a:pPr>
            <a:r>
              <a:rPr lang="en-GB" sz="1200">
                <a:latin typeface="Raleway"/>
                <a:ea typeface="Raleway"/>
                <a:cs typeface="Raleway"/>
                <a:sym typeface="Raleway"/>
              </a:rPr>
              <a:t>Code Management</a:t>
            </a:r>
            <a:endParaRPr sz="1200">
              <a:latin typeface="Raleway"/>
              <a:ea typeface="Raleway"/>
              <a:cs typeface="Raleway"/>
              <a:sym typeface="Raleway"/>
            </a:endParaRPr>
          </a:p>
        </p:txBody>
      </p:sp>
      <p:sp>
        <p:nvSpPr>
          <p:cNvPr id="312" name="Google Shape;312;p26"/>
          <p:cNvSpPr txBox="1"/>
          <p:nvPr/>
        </p:nvSpPr>
        <p:spPr>
          <a:xfrm>
            <a:off x="2886450" y="976000"/>
            <a:ext cx="4863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GB" sz="1500">
                <a:latin typeface="Raleway"/>
                <a:ea typeface="Raleway"/>
                <a:cs typeface="Raleway"/>
                <a:sym typeface="Raleway"/>
              </a:rPr>
              <a:t>Key features of a version control system (VCS)</a:t>
            </a:r>
            <a:br>
              <a:rPr b="1" lang="en-GB" sz="1500">
                <a:latin typeface="Raleway"/>
                <a:ea typeface="Raleway"/>
                <a:cs typeface="Raleway"/>
                <a:sym typeface="Raleway"/>
              </a:rPr>
            </a:br>
            <a:endParaRPr b="1" sz="15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Solutions </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b="1" lang="en-GB" sz="1500">
                <a:solidFill>
                  <a:srgbClr val="F2B705"/>
                </a:solidFill>
                <a:latin typeface="Raleway"/>
                <a:ea typeface="Raleway"/>
                <a:cs typeface="Raleway"/>
                <a:sym typeface="Raleway"/>
              </a:rPr>
              <a:t>Solutions (git)</a:t>
            </a:r>
            <a:endParaRPr b="1" sz="1500">
              <a:solidFill>
                <a:srgbClr val="F2B705"/>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 </a:t>
            </a:r>
            <a:endParaRPr sz="1500">
              <a:solidFill>
                <a:schemeClr val="dk2"/>
              </a:solidFill>
              <a:latin typeface="Raleway"/>
              <a:ea typeface="Raleway"/>
              <a:cs typeface="Raleway"/>
              <a:sym typeface="Raleway"/>
            </a:endParaRPr>
          </a:p>
        </p:txBody>
      </p:sp>
      <p:sp>
        <p:nvSpPr>
          <p:cNvPr id="318" name="Google Shape;318;p27"/>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319" name="Google Shape;319;p27"/>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pic>
        <p:nvPicPr>
          <p:cNvPr id="320" name="Google Shape;320;p27"/>
          <p:cNvPicPr preferRelativeResize="0"/>
          <p:nvPr/>
        </p:nvPicPr>
        <p:blipFill>
          <a:blip r:embed="rId3">
            <a:alphaModFix/>
          </a:blip>
          <a:stretch>
            <a:fillRect/>
          </a:stretch>
        </p:blipFill>
        <p:spPr>
          <a:xfrm>
            <a:off x="7473050" y="140187"/>
            <a:ext cx="1403750" cy="587025"/>
          </a:xfrm>
          <a:prstGeom prst="rect">
            <a:avLst/>
          </a:prstGeom>
          <a:noFill/>
          <a:ln>
            <a:noFill/>
          </a:ln>
        </p:spPr>
      </p:pic>
      <p:sp>
        <p:nvSpPr>
          <p:cNvPr id="321" name="Google Shape;321;p27"/>
          <p:cNvSpPr txBox="1"/>
          <p:nvPr/>
        </p:nvSpPr>
        <p:spPr>
          <a:xfrm>
            <a:off x="2673275" y="1184375"/>
            <a:ext cx="6408000" cy="36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GB" sz="1500">
                <a:solidFill>
                  <a:schemeClr val="dk2"/>
                </a:solidFill>
                <a:latin typeface="Raleway"/>
                <a:ea typeface="Raleway"/>
                <a:cs typeface="Raleway"/>
                <a:sym typeface="Raleway"/>
              </a:rPr>
              <a:t>Git is a distributed version control system </a:t>
            </a:r>
            <a:endParaRPr b="1" sz="1500">
              <a:solidFill>
                <a:schemeClr val="dk2"/>
              </a:solidFill>
              <a:latin typeface="Raleway"/>
              <a:ea typeface="Raleway"/>
              <a:cs typeface="Raleway"/>
              <a:sym typeface="Raleway"/>
            </a:endParaRPr>
          </a:p>
          <a:p>
            <a:pPr indent="-311150" lvl="0" marL="457200" rtl="0" algn="l">
              <a:lnSpc>
                <a:spcPct val="115000"/>
              </a:lnSpc>
              <a:spcBef>
                <a:spcPts val="800"/>
              </a:spcBef>
              <a:spcAft>
                <a:spcPts val="0"/>
              </a:spcAft>
              <a:buClr>
                <a:schemeClr val="dk2"/>
              </a:buClr>
              <a:buSzPts val="1300"/>
              <a:buFont typeface="Raleway"/>
              <a:buChar char="●"/>
            </a:pPr>
            <a:r>
              <a:rPr lang="en-GB" sz="1300">
                <a:solidFill>
                  <a:schemeClr val="dk2"/>
                </a:solidFill>
                <a:latin typeface="Raleway"/>
                <a:ea typeface="Raleway"/>
                <a:cs typeface="Raleway"/>
                <a:sym typeface="Raleway"/>
              </a:rPr>
              <a:t>There are others, but Git is the most widely used</a:t>
            </a:r>
            <a:endParaRPr sz="1300">
              <a:solidFill>
                <a:schemeClr val="dk2"/>
              </a:solidFill>
              <a:latin typeface="Raleway"/>
              <a:ea typeface="Raleway"/>
              <a:cs typeface="Raleway"/>
              <a:sym typeface="Raleway"/>
            </a:endParaRPr>
          </a:p>
          <a:p>
            <a:pPr indent="-311150" lvl="0" marL="457200" rtl="0" algn="l">
              <a:lnSpc>
                <a:spcPct val="115000"/>
              </a:lnSpc>
              <a:spcBef>
                <a:spcPts val="0"/>
              </a:spcBef>
              <a:spcAft>
                <a:spcPts val="0"/>
              </a:spcAft>
              <a:buClr>
                <a:schemeClr val="dk2"/>
              </a:buClr>
              <a:buSzPts val="1300"/>
              <a:buFont typeface="Raleway"/>
              <a:buChar char="●"/>
            </a:pPr>
            <a:r>
              <a:rPr lang="en-GB" sz="1300">
                <a:solidFill>
                  <a:schemeClr val="dk2"/>
                </a:solidFill>
                <a:latin typeface="Raleway"/>
                <a:ea typeface="Raleway"/>
                <a:cs typeface="Raleway"/>
                <a:sym typeface="Raleway"/>
              </a:rPr>
              <a:t>Created by the Linux development community ‎in 2005</a:t>
            </a:r>
            <a:endParaRPr sz="1300">
              <a:solidFill>
                <a:schemeClr val="dk2"/>
              </a:solidFill>
              <a:latin typeface="Raleway"/>
              <a:ea typeface="Raleway"/>
              <a:cs typeface="Raleway"/>
              <a:sym typeface="Raleway"/>
            </a:endParaRPr>
          </a:p>
          <a:p>
            <a:pPr indent="-311150" lvl="0" marL="457200" rtl="0" algn="l">
              <a:lnSpc>
                <a:spcPct val="115000"/>
              </a:lnSpc>
              <a:spcBef>
                <a:spcPts val="0"/>
              </a:spcBef>
              <a:spcAft>
                <a:spcPts val="0"/>
              </a:spcAft>
              <a:buClr>
                <a:schemeClr val="dk2"/>
              </a:buClr>
              <a:buSzPts val="1300"/>
              <a:buFont typeface="Raleway"/>
              <a:buChar char="●"/>
            </a:pPr>
            <a:r>
              <a:rPr lang="en-GB" sz="1300">
                <a:solidFill>
                  <a:schemeClr val="dk2"/>
                </a:solidFill>
                <a:latin typeface="Raleway"/>
                <a:ea typeface="Raleway"/>
                <a:cs typeface="Raleway"/>
                <a:sym typeface="Raleway"/>
              </a:rPr>
              <a:t>Git is software, mostly written in C</a:t>
            </a:r>
            <a:endParaRPr sz="1300">
              <a:solidFill>
                <a:schemeClr val="dk2"/>
              </a:solidFill>
              <a:latin typeface="Raleway"/>
              <a:ea typeface="Raleway"/>
              <a:cs typeface="Raleway"/>
              <a:sym typeface="Raleway"/>
            </a:endParaRPr>
          </a:p>
          <a:p>
            <a:pPr indent="0" lvl="0" marL="0" rtl="0" algn="l">
              <a:lnSpc>
                <a:spcPct val="115000"/>
              </a:lnSpc>
              <a:spcBef>
                <a:spcPts val="800"/>
              </a:spcBef>
              <a:spcAft>
                <a:spcPts val="0"/>
              </a:spcAft>
              <a:buNone/>
            </a:pPr>
            <a:r>
              <a:rPr b="1" lang="en-GB" sz="1500">
                <a:solidFill>
                  <a:schemeClr val="dk2"/>
                </a:solidFill>
                <a:latin typeface="Raleway"/>
                <a:ea typeface="Raleway"/>
                <a:cs typeface="Raleway"/>
                <a:sym typeface="Raleway"/>
              </a:rPr>
              <a:t>Selling points of Git:</a:t>
            </a:r>
            <a:endParaRPr b="1" sz="1500">
              <a:solidFill>
                <a:schemeClr val="dk2"/>
              </a:solidFill>
              <a:latin typeface="Raleway"/>
              <a:ea typeface="Raleway"/>
              <a:cs typeface="Raleway"/>
              <a:sym typeface="Raleway"/>
            </a:endParaRPr>
          </a:p>
          <a:p>
            <a:pPr indent="-311150" lvl="0" marL="457200" rtl="0" algn="l">
              <a:lnSpc>
                <a:spcPct val="115000"/>
              </a:lnSpc>
              <a:spcBef>
                <a:spcPts val="800"/>
              </a:spcBef>
              <a:spcAft>
                <a:spcPts val="0"/>
              </a:spcAft>
              <a:buSzPts val="1300"/>
              <a:buFont typeface="Raleway"/>
              <a:buChar char="●"/>
            </a:pPr>
            <a:r>
              <a:rPr lang="en-GB" sz="1300">
                <a:latin typeface="Raleway"/>
                <a:ea typeface="Raleway"/>
                <a:cs typeface="Raleway"/>
                <a:sym typeface="Raleway"/>
              </a:rPr>
              <a:t>Free, Fast, Open source</a:t>
            </a: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GB" sz="1300">
                <a:latin typeface="Raleway"/>
                <a:ea typeface="Raleway"/>
                <a:cs typeface="Raleway"/>
                <a:sym typeface="Raleway"/>
              </a:rPr>
              <a:t>Distributed not centralised (everyone has a copy of whole project)    </a:t>
            </a: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GB" sz="1300">
                <a:latin typeface="Raleway"/>
                <a:ea typeface="Raleway"/>
                <a:cs typeface="Raleway"/>
                <a:sym typeface="Raleway"/>
              </a:rPr>
              <a:t>Most operations need only local files and resources</a:t>
            </a: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GB" sz="1300">
                <a:latin typeface="Raleway"/>
                <a:ea typeface="Raleway"/>
                <a:cs typeface="Raleway"/>
                <a:sym typeface="Raleway"/>
              </a:rPr>
              <a:t>History of changes (who, when, why, what)  </a:t>
            </a: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GB" sz="1300">
                <a:latin typeface="Raleway"/>
                <a:ea typeface="Raleway"/>
                <a:cs typeface="Raleway"/>
                <a:sym typeface="Raleway"/>
              </a:rPr>
              <a:t>Retrieve previous workflow</a:t>
            </a: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GB" sz="1300">
                <a:latin typeface="Raleway"/>
                <a:ea typeface="Raleway"/>
                <a:cs typeface="Raleway"/>
                <a:sym typeface="Raleway"/>
              </a:rPr>
              <a:t>Foundation</a:t>
            </a:r>
            <a:r>
              <a:rPr lang="en-GB" sz="1300">
                <a:latin typeface="Raleway"/>
                <a:ea typeface="Raleway"/>
                <a:cs typeface="Raleway"/>
                <a:sym typeface="Raleway"/>
              </a:rPr>
              <a:t> to the collaboration tools (GitLab, GitHub)</a:t>
            </a:r>
            <a:endParaRPr sz="1300">
              <a:latin typeface="Raleway"/>
              <a:ea typeface="Raleway"/>
              <a:cs typeface="Raleway"/>
              <a:sym typeface="Raleway"/>
            </a:endParaRPr>
          </a:p>
          <a:p>
            <a:pPr indent="0" lvl="0" marL="0" rtl="0" algn="l">
              <a:lnSpc>
                <a:spcPct val="115000"/>
              </a:lnSpc>
              <a:spcBef>
                <a:spcPts val="800"/>
              </a:spcBef>
              <a:spcAft>
                <a:spcPts val="0"/>
              </a:spcAft>
              <a:buNone/>
            </a:pPr>
            <a:r>
              <a:rPr b="1" lang="en-GB" sz="1500">
                <a:solidFill>
                  <a:schemeClr val="dk2"/>
                </a:solidFill>
                <a:latin typeface="Raleway"/>
                <a:ea typeface="Raleway"/>
                <a:cs typeface="Raleway"/>
                <a:sym typeface="Raleway"/>
              </a:rPr>
              <a:t>Git takes snapshots of your project</a:t>
            </a:r>
            <a:r>
              <a:rPr lang="en-GB" sz="1300">
                <a:solidFill>
                  <a:schemeClr val="dk2"/>
                </a:solidFill>
                <a:latin typeface="Raleway"/>
                <a:ea typeface="Raleway"/>
                <a:cs typeface="Raleway"/>
                <a:sym typeface="Raleway"/>
              </a:rPr>
              <a:t> (when you chose), then compares to the previous snapshot &amp; asks you to record why you are making this change.</a:t>
            </a:r>
            <a:endParaRPr sz="1300">
              <a:solidFill>
                <a:schemeClr val="dk2"/>
              </a:solidFill>
              <a:latin typeface="Raleway"/>
              <a:ea typeface="Raleway"/>
              <a:cs typeface="Raleway"/>
              <a:sym typeface="Raleway"/>
            </a:endParaRPr>
          </a:p>
        </p:txBody>
      </p:sp>
      <p:sp>
        <p:nvSpPr>
          <p:cNvPr id="322" name="Google Shape;322;p27"/>
          <p:cNvSpPr txBox="1"/>
          <p:nvPr/>
        </p:nvSpPr>
        <p:spPr>
          <a:xfrm>
            <a:off x="7268325" y="727225"/>
            <a:ext cx="18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https://git-scm.com</a:t>
            </a:r>
            <a:endParaRPr i="1">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Solutions </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b="1" lang="en-GB" sz="1500">
                <a:solidFill>
                  <a:srgbClr val="F2B705"/>
                </a:solidFill>
                <a:latin typeface="Raleway"/>
                <a:ea typeface="Raleway"/>
                <a:cs typeface="Raleway"/>
                <a:sym typeface="Raleway"/>
              </a:rPr>
              <a:t>Solutions (git)</a:t>
            </a:r>
            <a:endParaRPr b="1" sz="1500">
              <a:solidFill>
                <a:srgbClr val="F2B705"/>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 </a:t>
            </a:r>
            <a:endParaRPr sz="1500">
              <a:solidFill>
                <a:schemeClr val="dk2"/>
              </a:solidFill>
              <a:latin typeface="Raleway"/>
              <a:ea typeface="Raleway"/>
              <a:cs typeface="Raleway"/>
              <a:sym typeface="Raleway"/>
            </a:endParaRPr>
          </a:p>
        </p:txBody>
      </p:sp>
      <p:sp>
        <p:nvSpPr>
          <p:cNvPr id="328" name="Google Shape;328;p28"/>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329" name="Google Shape;329;p28"/>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28"/>
          <p:cNvSpPr txBox="1"/>
          <p:nvPr>
            <p:ph type="title"/>
          </p:nvPr>
        </p:nvSpPr>
        <p:spPr>
          <a:xfrm>
            <a:off x="2797550" y="1102900"/>
            <a:ext cx="4071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540"/>
              <a:t>Okay, why the funny name?</a:t>
            </a:r>
            <a:endParaRPr sz="1540"/>
          </a:p>
        </p:txBody>
      </p:sp>
      <p:sp>
        <p:nvSpPr>
          <p:cNvPr id="331" name="Google Shape;331;p28"/>
          <p:cNvSpPr txBox="1"/>
          <p:nvPr/>
        </p:nvSpPr>
        <p:spPr>
          <a:xfrm>
            <a:off x="2892475" y="3725975"/>
            <a:ext cx="58842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500">
                <a:latin typeface="Raleway"/>
                <a:ea typeface="Raleway"/>
                <a:cs typeface="Raleway"/>
                <a:sym typeface="Raleway"/>
              </a:rPr>
              <a:t>"git" can mean different things, depending on your mood. </a:t>
            </a:r>
            <a:br>
              <a:rPr lang="en-GB" sz="1500">
                <a:latin typeface="Raleway"/>
                <a:ea typeface="Raleway"/>
                <a:cs typeface="Raleway"/>
                <a:sym typeface="Raleway"/>
              </a:rPr>
            </a:br>
            <a:br>
              <a:rPr lang="en-GB" sz="1500">
                <a:latin typeface="Raleway"/>
                <a:ea typeface="Raleway"/>
                <a:cs typeface="Raleway"/>
                <a:sym typeface="Raleway"/>
              </a:rPr>
            </a:br>
            <a:r>
              <a:rPr lang="en-GB" sz="1500">
                <a:latin typeface="Raleway"/>
                <a:ea typeface="Raleway"/>
                <a:cs typeface="Raleway"/>
                <a:sym typeface="Raleway"/>
              </a:rPr>
              <a:t>See the</a:t>
            </a:r>
            <a:r>
              <a:rPr lang="en-GB" sz="1500">
                <a:latin typeface="Raleway"/>
                <a:ea typeface="Raleway"/>
                <a:cs typeface="Raleway"/>
                <a:sym typeface="Raleway"/>
              </a:rPr>
              <a:t> </a:t>
            </a:r>
            <a:r>
              <a:rPr b="1" lang="en-GB" sz="1500">
                <a:latin typeface="Raleway"/>
                <a:ea typeface="Raleway"/>
                <a:cs typeface="Raleway"/>
                <a:sym typeface="Raleway"/>
              </a:rPr>
              <a:t>README.md </a:t>
            </a:r>
            <a:r>
              <a:rPr lang="en-GB" sz="1500">
                <a:latin typeface="Raleway"/>
                <a:ea typeface="Raleway"/>
                <a:cs typeface="Raleway"/>
                <a:sym typeface="Raleway"/>
              </a:rPr>
              <a:t>file at </a:t>
            </a:r>
            <a:r>
              <a:rPr b="1" lang="en-GB" sz="1500" u="sng">
                <a:solidFill>
                  <a:schemeClr val="hlink"/>
                </a:solidFill>
                <a:latin typeface="Raleway"/>
                <a:ea typeface="Raleway"/>
                <a:cs typeface="Raleway"/>
                <a:sym typeface="Raleway"/>
                <a:hlinkClick r:id="rId3"/>
              </a:rPr>
              <a:t>https://github.com/git/git</a:t>
            </a:r>
            <a:r>
              <a:rPr lang="en-GB" sz="1500">
                <a:latin typeface="Raleway"/>
                <a:ea typeface="Raleway"/>
                <a:cs typeface="Raleway"/>
                <a:sym typeface="Raleway"/>
              </a:rPr>
              <a:t> for multiple reflections on the name</a:t>
            </a:r>
            <a:endParaRPr sz="1500">
              <a:latin typeface="Raleway"/>
              <a:ea typeface="Raleway"/>
              <a:cs typeface="Raleway"/>
              <a:sym typeface="Raleway"/>
            </a:endParaRPr>
          </a:p>
        </p:txBody>
      </p:sp>
      <p:sp>
        <p:nvSpPr>
          <p:cNvPr id="332" name="Google Shape;332;p28"/>
          <p:cNvSpPr txBox="1"/>
          <p:nvPr/>
        </p:nvSpPr>
        <p:spPr>
          <a:xfrm>
            <a:off x="3607088" y="2863188"/>
            <a:ext cx="497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500">
                <a:latin typeface="Raleway"/>
                <a:ea typeface="Raleway"/>
                <a:cs typeface="Raleway"/>
                <a:sym typeface="Raleway"/>
              </a:rPr>
              <a:t>I'm an egotistical bastard, and I name all my projects after myself. First 'Linux', now 'git'.</a:t>
            </a:r>
            <a:endParaRPr i="1" sz="1500">
              <a:latin typeface="Raleway"/>
              <a:ea typeface="Raleway"/>
              <a:cs typeface="Raleway"/>
              <a:sym typeface="Raleway"/>
            </a:endParaRPr>
          </a:p>
        </p:txBody>
      </p:sp>
      <p:sp>
        <p:nvSpPr>
          <p:cNvPr id="333" name="Google Shape;333;p28"/>
          <p:cNvSpPr txBox="1"/>
          <p:nvPr/>
        </p:nvSpPr>
        <p:spPr>
          <a:xfrm>
            <a:off x="2892475" y="1646588"/>
            <a:ext cx="588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Raleway"/>
                <a:ea typeface="Raleway"/>
                <a:cs typeface="Raleway"/>
                <a:sym typeface="Raleway"/>
              </a:rPr>
              <a:t>The name "git" was given by Linus Torvalds when he wrote the very first version</a:t>
            </a:r>
            <a:br>
              <a:rPr lang="en-GB" sz="1500">
                <a:latin typeface="Raleway"/>
                <a:ea typeface="Raleway"/>
                <a:cs typeface="Raleway"/>
                <a:sym typeface="Raleway"/>
              </a:rPr>
            </a:br>
            <a:endParaRPr sz="1500">
              <a:latin typeface="Raleway"/>
              <a:ea typeface="Raleway"/>
              <a:cs typeface="Raleway"/>
              <a:sym typeface="Raleway"/>
            </a:endParaRPr>
          </a:p>
          <a:p>
            <a:pPr indent="0" lvl="0" marL="0" rtl="0" algn="l">
              <a:spcBef>
                <a:spcPts val="0"/>
              </a:spcBef>
              <a:spcAft>
                <a:spcPts val="0"/>
              </a:spcAft>
              <a:buNone/>
            </a:pPr>
            <a:r>
              <a:rPr lang="en-GB" sz="1500">
                <a:latin typeface="Raleway"/>
                <a:ea typeface="Raleway"/>
                <a:cs typeface="Raleway"/>
                <a:sym typeface="Raleway"/>
              </a:rPr>
              <a:t>Torvalds is known for creation/development of the Linux kernel</a:t>
            </a:r>
            <a:endParaRPr sz="1500">
              <a:latin typeface="Raleway"/>
              <a:ea typeface="Raleway"/>
              <a:cs typeface="Raleway"/>
              <a:sym typeface="Raleway"/>
            </a:endParaRPr>
          </a:p>
        </p:txBody>
      </p:sp>
      <p:pic>
        <p:nvPicPr>
          <p:cNvPr id="334" name="Google Shape;334;p28"/>
          <p:cNvPicPr preferRelativeResize="0"/>
          <p:nvPr/>
        </p:nvPicPr>
        <p:blipFill>
          <a:blip r:embed="rId4">
            <a:alphaModFix/>
          </a:blip>
          <a:stretch>
            <a:fillRect/>
          </a:stretch>
        </p:blipFill>
        <p:spPr>
          <a:xfrm>
            <a:off x="3125838" y="3025100"/>
            <a:ext cx="322700" cy="322700"/>
          </a:xfrm>
          <a:prstGeom prst="rect">
            <a:avLst/>
          </a:prstGeom>
          <a:noFill/>
          <a:ln>
            <a:noFill/>
          </a:ln>
        </p:spPr>
      </p:pic>
      <p:sp>
        <p:nvSpPr>
          <p:cNvPr id="335" name="Google Shape;335;p28"/>
          <p:cNvSpPr txBox="1"/>
          <p:nvPr/>
        </p:nvSpPr>
        <p:spPr>
          <a:xfrm>
            <a:off x="6536225" y="3158750"/>
            <a:ext cx="23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Raleway"/>
                <a:ea typeface="Raleway"/>
                <a:cs typeface="Raleway"/>
                <a:sym typeface="Raleway"/>
              </a:rPr>
              <a:t>https://en.wikipedia.org/wiki/Git</a:t>
            </a:r>
            <a:endParaRPr sz="800">
              <a:latin typeface="Raleway"/>
              <a:ea typeface="Raleway"/>
              <a:cs typeface="Raleway"/>
              <a:sym typeface="Raleway"/>
            </a:endParaRPr>
          </a:p>
        </p:txBody>
      </p:sp>
      <p:pic>
        <p:nvPicPr>
          <p:cNvPr id="336" name="Google Shape;336;p28"/>
          <p:cNvPicPr preferRelativeResize="0"/>
          <p:nvPr/>
        </p:nvPicPr>
        <p:blipFill>
          <a:blip r:embed="rId5">
            <a:alphaModFix/>
          </a:blip>
          <a:stretch>
            <a:fillRect/>
          </a:stretch>
        </p:blipFill>
        <p:spPr>
          <a:xfrm>
            <a:off x="7473050" y="140187"/>
            <a:ext cx="1403750" cy="587025"/>
          </a:xfrm>
          <a:prstGeom prst="rect">
            <a:avLst/>
          </a:prstGeom>
          <a:noFill/>
          <a:ln>
            <a:noFill/>
          </a:ln>
        </p:spPr>
      </p:pic>
      <p:sp>
        <p:nvSpPr>
          <p:cNvPr id="337" name="Google Shape;337;p28"/>
          <p:cNvSpPr txBox="1"/>
          <p:nvPr/>
        </p:nvSpPr>
        <p:spPr>
          <a:xfrm>
            <a:off x="7268325" y="727225"/>
            <a:ext cx="18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https://git-scm.com</a:t>
            </a:r>
            <a:endParaRPr i="1">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Solutions </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Solutions (git)</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b="1" lang="en-GB" sz="1500">
                <a:solidFill>
                  <a:srgbClr val="F2B705"/>
                </a:solidFill>
                <a:latin typeface="Raleway"/>
                <a:ea typeface="Raleway"/>
                <a:cs typeface="Raleway"/>
                <a:sym typeface="Raleway"/>
              </a:rPr>
              <a:t>git and GitHub </a:t>
            </a:r>
            <a:endParaRPr b="1" sz="1500">
              <a:solidFill>
                <a:srgbClr val="F2B705"/>
              </a:solidFill>
              <a:latin typeface="Raleway"/>
              <a:ea typeface="Raleway"/>
              <a:cs typeface="Raleway"/>
              <a:sym typeface="Raleway"/>
            </a:endParaRPr>
          </a:p>
        </p:txBody>
      </p:sp>
      <p:sp>
        <p:nvSpPr>
          <p:cNvPr id="343" name="Google Shape;343;p29"/>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344" name="Google Shape;344;p29"/>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pic>
        <p:nvPicPr>
          <p:cNvPr id="345" name="Google Shape;345;p29"/>
          <p:cNvPicPr preferRelativeResize="0"/>
          <p:nvPr/>
        </p:nvPicPr>
        <p:blipFill>
          <a:blip r:embed="rId3">
            <a:alphaModFix/>
          </a:blip>
          <a:stretch>
            <a:fillRect/>
          </a:stretch>
        </p:blipFill>
        <p:spPr>
          <a:xfrm>
            <a:off x="3030713" y="1249275"/>
            <a:ext cx="1403750" cy="587025"/>
          </a:xfrm>
          <a:prstGeom prst="rect">
            <a:avLst/>
          </a:prstGeom>
          <a:noFill/>
          <a:ln>
            <a:noFill/>
          </a:ln>
        </p:spPr>
      </p:pic>
      <p:sp>
        <p:nvSpPr>
          <p:cNvPr id="346" name="Google Shape;346;p29"/>
          <p:cNvSpPr txBox="1"/>
          <p:nvPr/>
        </p:nvSpPr>
        <p:spPr>
          <a:xfrm>
            <a:off x="4853500" y="921400"/>
            <a:ext cx="41994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GB" sz="1800">
                <a:solidFill>
                  <a:schemeClr val="dk2"/>
                </a:solidFill>
                <a:latin typeface="Raleway"/>
                <a:ea typeface="Raleway"/>
                <a:cs typeface="Raleway"/>
                <a:sym typeface="Raleway"/>
              </a:rPr>
              <a:t>A free </a:t>
            </a:r>
            <a:r>
              <a:rPr b="1" lang="en-GB" sz="1800">
                <a:solidFill>
                  <a:schemeClr val="dk2"/>
                </a:solidFill>
                <a:latin typeface="Raleway"/>
                <a:ea typeface="Raleway"/>
                <a:cs typeface="Raleway"/>
                <a:sym typeface="Raleway"/>
              </a:rPr>
              <a:t>version control system</a:t>
            </a:r>
            <a:r>
              <a:rPr lang="en-GB" sz="1800">
                <a:solidFill>
                  <a:schemeClr val="dk2"/>
                </a:solidFill>
                <a:latin typeface="Raleway"/>
                <a:ea typeface="Raleway"/>
                <a:cs typeface="Raleway"/>
                <a:sym typeface="Raleway"/>
              </a:rPr>
              <a:t> that lets you manage and keep track of your file history</a:t>
            </a:r>
            <a:r>
              <a:rPr lang="en-GB" sz="1800">
                <a:solidFill>
                  <a:schemeClr val="dk2"/>
                </a:solidFill>
                <a:latin typeface="Raleway"/>
                <a:ea typeface="Raleway"/>
                <a:cs typeface="Raleway"/>
                <a:sym typeface="Raleway"/>
              </a:rPr>
              <a:t> </a:t>
            </a:r>
            <a:r>
              <a:rPr lang="en-GB" sz="1800">
                <a:solidFill>
                  <a:schemeClr val="dk2"/>
                </a:solidFill>
                <a:latin typeface="Raleway"/>
                <a:ea typeface="Raleway"/>
                <a:cs typeface="Raleway"/>
                <a:sym typeface="Raleway"/>
              </a:rPr>
              <a:t>and retrieve previous workflows, </a:t>
            </a:r>
            <a:r>
              <a:rPr b="1" lang="en-GB" sz="1800">
                <a:solidFill>
                  <a:schemeClr val="dk2"/>
                </a:solidFill>
                <a:latin typeface="Raleway"/>
                <a:ea typeface="Raleway"/>
                <a:cs typeface="Raleway"/>
                <a:sym typeface="Raleway"/>
              </a:rPr>
              <a:t>locally</a:t>
            </a:r>
            <a:r>
              <a:rPr lang="en-GB" sz="1800">
                <a:solidFill>
                  <a:schemeClr val="dk2"/>
                </a:solidFill>
                <a:latin typeface="Raleway"/>
                <a:ea typeface="Raleway"/>
                <a:cs typeface="Raleway"/>
                <a:sym typeface="Raleway"/>
              </a:rPr>
              <a:t> on your computer.</a:t>
            </a:r>
            <a:endParaRPr sz="1800">
              <a:solidFill>
                <a:schemeClr val="dk2"/>
              </a:solidFill>
              <a:latin typeface="Raleway"/>
              <a:ea typeface="Raleway"/>
              <a:cs typeface="Raleway"/>
              <a:sym typeface="Raleway"/>
            </a:endParaRPr>
          </a:p>
        </p:txBody>
      </p:sp>
      <p:pic>
        <p:nvPicPr>
          <p:cNvPr id="347" name="Google Shape;347;p29"/>
          <p:cNvPicPr preferRelativeResize="0"/>
          <p:nvPr/>
        </p:nvPicPr>
        <p:blipFill>
          <a:blip r:embed="rId4">
            <a:alphaModFix/>
          </a:blip>
          <a:stretch>
            <a:fillRect/>
          </a:stretch>
        </p:blipFill>
        <p:spPr>
          <a:xfrm>
            <a:off x="2797538" y="2996288"/>
            <a:ext cx="1765520" cy="587025"/>
          </a:xfrm>
          <a:prstGeom prst="rect">
            <a:avLst/>
          </a:prstGeom>
          <a:noFill/>
          <a:ln>
            <a:noFill/>
          </a:ln>
        </p:spPr>
      </p:pic>
      <p:sp>
        <p:nvSpPr>
          <p:cNvPr id="348" name="Google Shape;348;p29"/>
          <p:cNvSpPr txBox="1"/>
          <p:nvPr/>
        </p:nvSpPr>
        <p:spPr>
          <a:xfrm>
            <a:off x="4853500" y="3034700"/>
            <a:ext cx="41994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GB" sz="1800">
                <a:solidFill>
                  <a:schemeClr val="dk2"/>
                </a:solidFill>
                <a:latin typeface="Raleway"/>
                <a:ea typeface="Raleway"/>
                <a:cs typeface="Raleway"/>
                <a:sym typeface="Raleway"/>
              </a:rPr>
              <a:t>A popular</a:t>
            </a:r>
            <a:r>
              <a:rPr lang="en-GB" sz="1800">
                <a:solidFill>
                  <a:schemeClr val="dk2"/>
                </a:solidFill>
                <a:latin typeface="Raleway"/>
                <a:ea typeface="Raleway"/>
                <a:cs typeface="Raleway"/>
                <a:sym typeface="Raleway"/>
              </a:rPr>
              <a:t> </a:t>
            </a:r>
            <a:r>
              <a:rPr b="1" lang="en-GB" sz="1800">
                <a:solidFill>
                  <a:schemeClr val="dk2"/>
                </a:solidFill>
                <a:latin typeface="Raleway"/>
                <a:ea typeface="Raleway"/>
                <a:cs typeface="Raleway"/>
                <a:sym typeface="Raleway"/>
              </a:rPr>
              <a:t>cloud-based </a:t>
            </a:r>
            <a:r>
              <a:rPr lang="en-GB" sz="1800">
                <a:solidFill>
                  <a:schemeClr val="dk2"/>
                </a:solidFill>
                <a:latin typeface="Raleway"/>
                <a:ea typeface="Raleway"/>
                <a:cs typeface="Raleway"/>
                <a:sym typeface="Raleway"/>
              </a:rPr>
              <a:t>hosting service for </a:t>
            </a:r>
            <a:r>
              <a:rPr lang="en-GB" sz="1800">
                <a:solidFill>
                  <a:schemeClr val="dk2"/>
                </a:solidFill>
                <a:latin typeface="Raleway"/>
                <a:ea typeface="Raleway"/>
                <a:cs typeface="Raleway"/>
                <a:sym typeface="Raleway"/>
              </a:rPr>
              <a:t>sharing projects you are tracking with git. Many features for </a:t>
            </a:r>
            <a:r>
              <a:rPr b="1" lang="en-GB" sz="1800">
                <a:solidFill>
                  <a:schemeClr val="dk2"/>
                </a:solidFill>
                <a:latin typeface="Raleway"/>
                <a:ea typeface="Raleway"/>
                <a:cs typeface="Raleway"/>
                <a:sym typeface="Raleway"/>
              </a:rPr>
              <a:t>collaborating</a:t>
            </a:r>
            <a:r>
              <a:rPr lang="en-GB" sz="1800">
                <a:solidFill>
                  <a:schemeClr val="dk2"/>
                </a:solidFill>
                <a:latin typeface="Raleway"/>
                <a:ea typeface="Raleway"/>
                <a:cs typeface="Raleway"/>
                <a:sym typeface="Raleway"/>
              </a:rPr>
              <a:t> with others. Good for backups.</a:t>
            </a:r>
            <a:endParaRPr sz="1800">
              <a:solidFill>
                <a:schemeClr val="dk2"/>
              </a:solidFill>
              <a:latin typeface="Raleway"/>
              <a:ea typeface="Raleway"/>
              <a:cs typeface="Raleway"/>
              <a:sym typeface="Raleway"/>
            </a:endParaRPr>
          </a:p>
        </p:txBody>
      </p:sp>
      <p:pic>
        <p:nvPicPr>
          <p:cNvPr id="349" name="Google Shape;349;p29"/>
          <p:cNvPicPr preferRelativeResize="0"/>
          <p:nvPr/>
        </p:nvPicPr>
        <p:blipFill>
          <a:blip r:embed="rId5">
            <a:alphaModFix/>
          </a:blip>
          <a:stretch>
            <a:fillRect/>
          </a:stretch>
        </p:blipFill>
        <p:spPr>
          <a:xfrm>
            <a:off x="3609325" y="3655027"/>
            <a:ext cx="638850" cy="63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727650" y="433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do I interact with git (locally)?</a:t>
            </a:r>
            <a:r>
              <a:rPr b="0" lang="en-GB"/>
              <a:t> </a:t>
            </a:r>
            <a:endParaRPr b="0"/>
          </a:p>
          <a:p>
            <a:pPr indent="0" lvl="0" marL="0" rtl="0" algn="l">
              <a:spcBef>
                <a:spcPts val="0"/>
              </a:spcBef>
              <a:spcAft>
                <a:spcPts val="0"/>
              </a:spcAft>
              <a:buNone/>
            </a:pPr>
            <a:r>
              <a:rPr b="0" lang="en-GB" sz="1650"/>
              <a:t>Many many options </a:t>
            </a:r>
            <a:endParaRPr b="0" sz="1650"/>
          </a:p>
        </p:txBody>
      </p:sp>
      <p:sp>
        <p:nvSpPr>
          <p:cNvPr id="355" name="Google Shape;355;p30"/>
          <p:cNvSpPr txBox="1"/>
          <p:nvPr/>
        </p:nvSpPr>
        <p:spPr>
          <a:xfrm>
            <a:off x="2282850" y="1615475"/>
            <a:ext cx="691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latin typeface="Raleway"/>
                <a:ea typeface="Raleway"/>
                <a:cs typeface="Raleway"/>
                <a:sym typeface="Raleway"/>
              </a:rPr>
              <a:t>Command line / terminal</a:t>
            </a:r>
            <a:endParaRPr b="1"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We won’t be covering this approach but if you are comfortable with the command line check out </a:t>
            </a:r>
            <a:r>
              <a:rPr lang="en-GB" sz="1500">
                <a:solidFill>
                  <a:schemeClr val="dk2"/>
                </a:solidFill>
                <a:latin typeface="Raleway"/>
                <a:ea typeface="Raleway"/>
                <a:cs typeface="Raleway"/>
                <a:sym typeface="Raleway"/>
              </a:rPr>
              <a:t>tutorials</a:t>
            </a:r>
            <a:r>
              <a:rPr lang="en-GB" sz="1500">
                <a:solidFill>
                  <a:schemeClr val="dk2"/>
                </a:solidFill>
                <a:latin typeface="Raleway"/>
                <a:ea typeface="Raleway"/>
                <a:cs typeface="Raleway"/>
                <a:sym typeface="Raleway"/>
              </a:rPr>
              <a:t> &amp; </a:t>
            </a:r>
            <a:r>
              <a:rPr lang="en-GB" sz="1500">
                <a:solidFill>
                  <a:schemeClr val="dk2"/>
                </a:solidFill>
                <a:latin typeface="Raleway"/>
                <a:ea typeface="Raleway"/>
                <a:cs typeface="Raleway"/>
                <a:sym typeface="Raleway"/>
              </a:rPr>
              <a:t>git cheat sheets</a:t>
            </a:r>
            <a:r>
              <a:rPr lang="en-GB" sz="1500">
                <a:solidFill>
                  <a:schemeClr val="dk2"/>
                </a:solidFill>
                <a:latin typeface="Raleway"/>
                <a:ea typeface="Raleway"/>
                <a:cs typeface="Raleway"/>
                <a:sym typeface="Raleway"/>
              </a:rPr>
              <a:t> we’ve shared</a:t>
            </a:r>
            <a:endParaRPr sz="1500">
              <a:solidFill>
                <a:schemeClr val="dk2"/>
              </a:solidFill>
              <a:latin typeface="Raleway"/>
              <a:ea typeface="Raleway"/>
              <a:cs typeface="Raleway"/>
              <a:sym typeface="Raleway"/>
            </a:endParaRPr>
          </a:p>
        </p:txBody>
      </p:sp>
      <p:pic>
        <p:nvPicPr>
          <p:cNvPr id="356" name="Google Shape;356;p30"/>
          <p:cNvPicPr preferRelativeResize="0"/>
          <p:nvPr/>
        </p:nvPicPr>
        <p:blipFill>
          <a:blip r:embed="rId3">
            <a:alphaModFix/>
          </a:blip>
          <a:stretch>
            <a:fillRect/>
          </a:stretch>
        </p:blipFill>
        <p:spPr>
          <a:xfrm>
            <a:off x="1124538" y="1786470"/>
            <a:ext cx="535214" cy="535200"/>
          </a:xfrm>
          <a:prstGeom prst="rect">
            <a:avLst/>
          </a:prstGeom>
          <a:noFill/>
          <a:ln>
            <a:noFill/>
          </a:ln>
        </p:spPr>
      </p:pic>
      <p:pic>
        <p:nvPicPr>
          <p:cNvPr id="357" name="Google Shape;357;p30"/>
          <p:cNvPicPr preferRelativeResize="0"/>
          <p:nvPr/>
        </p:nvPicPr>
        <p:blipFill>
          <a:blip r:embed="rId4">
            <a:alphaModFix/>
          </a:blip>
          <a:stretch>
            <a:fillRect/>
          </a:stretch>
        </p:blipFill>
        <p:spPr>
          <a:xfrm>
            <a:off x="1124550" y="4148697"/>
            <a:ext cx="632375" cy="632353"/>
          </a:xfrm>
          <a:prstGeom prst="rect">
            <a:avLst/>
          </a:prstGeom>
          <a:noFill/>
          <a:ln>
            <a:noFill/>
          </a:ln>
        </p:spPr>
      </p:pic>
      <p:pic>
        <p:nvPicPr>
          <p:cNvPr id="358" name="Google Shape;358;p30"/>
          <p:cNvPicPr preferRelativeResize="0"/>
          <p:nvPr/>
        </p:nvPicPr>
        <p:blipFill>
          <a:blip r:embed="rId5">
            <a:alphaModFix/>
          </a:blip>
          <a:stretch>
            <a:fillRect/>
          </a:stretch>
        </p:blipFill>
        <p:spPr>
          <a:xfrm>
            <a:off x="1861150" y="4306137"/>
            <a:ext cx="317475" cy="317475"/>
          </a:xfrm>
          <a:prstGeom prst="rect">
            <a:avLst/>
          </a:prstGeom>
          <a:noFill/>
          <a:ln>
            <a:noFill/>
          </a:ln>
        </p:spPr>
      </p:pic>
      <p:sp>
        <p:nvSpPr>
          <p:cNvPr id="359" name="Google Shape;359;p30"/>
          <p:cNvSpPr txBox="1"/>
          <p:nvPr/>
        </p:nvSpPr>
        <p:spPr>
          <a:xfrm>
            <a:off x="2282850" y="4141625"/>
            <a:ext cx="61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latin typeface="Raleway"/>
                <a:ea typeface="Raleway"/>
                <a:cs typeface="Raleway"/>
                <a:sym typeface="Raleway"/>
              </a:rPr>
              <a:t>Specific Git clients (applications with a GUI)</a:t>
            </a:r>
            <a:endParaRPr b="1"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Examples: </a:t>
            </a:r>
            <a:r>
              <a:rPr lang="en-GB" sz="1500">
                <a:solidFill>
                  <a:schemeClr val="dk2"/>
                </a:solidFill>
                <a:latin typeface="Raleway"/>
                <a:ea typeface="Raleway"/>
                <a:cs typeface="Raleway"/>
                <a:sym typeface="Raleway"/>
              </a:rPr>
              <a:t>GitKraken, GitHub Desktop</a:t>
            </a:r>
            <a:endParaRPr b="1" sz="1500">
              <a:solidFill>
                <a:schemeClr val="dk2"/>
              </a:solidFill>
              <a:latin typeface="Raleway"/>
              <a:ea typeface="Raleway"/>
              <a:cs typeface="Raleway"/>
              <a:sym typeface="Raleway"/>
            </a:endParaRPr>
          </a:p>
        </p:txBody>
      </p:sp>
      <p:sp>
        <p:nvSpPr>
          <p:cNvPr id="360" name="Google Shape;360;p30"/>
          <p:cNvSpPr txBox="1"/>
          <p:nvPr/>
        </p:nvSpPr>
        <p:spPr>
          <a:xfrm>
            <a:off x="2282850" y="2737675"/>
            <a:ext cx="623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2"/>
                </a:solidFill>
                <a:latin typeface="Raleway"/>
                <a:ea typeface="Raleway"/>
                <a:cs typeface="Raleway"/>
                <a:sym typeface="Raleway"/>
              </a:rPr>
              <a:t>Extensions to existing software</a:t>
            </a: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Your favourite text editor or analytical software is very likely to have a git </a:t>
            </a:r>
            <a:r>
              <a:rPr lang="en-GB" sz="1500">
                <a:solidFill>
                  <a:schemeClr val="dk2"/>
                </a:solidFill>
                <a:latin typeface="Raleway"/>
                <a:ea typeface="Raleway"/>
                <a:cs typeface="Raleway"/>
                <a:sym typeface="Raleway"/>
              </a:rPr>
              <a:t>extension/plugin, often via a GUI.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Examples: Visual Studio Code, R Studio</a:t>
            </a:r>
            <a:r>
              <a:rPr lang="en-GB" sz="1500">
                <a:solidFill>
                  <a:schemeClr val="accent3"/>
                </a:solidFill>
                <a:latin typeface="Raleway"/>
                <a:ea typeface="Raleway"/>
                <a:cs typeface="Raleway"/>
                <a:sym typeface="Raleway"/>
              </a:rPr>
              <a:t> </a:t>
            </a:r>
            <a:r>
              <a:rPr i="1" lang="en-GB" sz="1500">
                <a:solidFill>
                  <a:schemeClr val="accent3"/>
                </a:solidFill>
                <a:latin typeface="Raleway"/>
                <a:ea typeface="Raleway"/>
                <a:cs typeface="Raleway"/>
                <a:sym typeface="Raleway"/>
              </a:rPr>
              <a:t> </a:t>
            </a:r>
            <a:endParaRPr i="1" sz="1500">
              <a:solidFill>
                <a:schemeClr val="accent3"/>
              </a:solidFill>
              <a:latin typeface="Raleway"/>
              <a:ea typeface="Raleway"/>
              <a:cs typeface="Raleway"/>
              <a:sym typeface="Raleway"/>
            </a:endParaRPr>
          </a:p>
        </p:txBody>
      </p:sp>
      <p:pic>
        <p:nvPicPr>
          <p:cNvPr id="361" name="Google Shape;361;p30"/>
          <p:cNvPicPr preferRelativeResize="0"/>
          <p:nvPr/>
        </p:nvPicPr>
        <p:blipFill>
          <a:blip r:embed="rId6">
            <a:alphaModFix/>
          </a:blip>
          <a:stretch>
            <a:fillRect/>
          </a:stretch>
        </p:blipFill>
        <p:spPr>
          <a:xfrm>
            <a:off x="1124550" y="2882200"/>
            <a:ext cx="632375" cy="632375"/>
          </a:xfrm>
          <a:prstGeom prst="rect">
            <a:avLst/>
          </a:prstGeom>
          <a:noFill/>
          <a:ln>
            <a:noFill/>
          </a:ln>
        </p:spPr>
      </p:pic>
      <p:cxnSp>
        <p:nvCxnSpPr>
          <p:cNvPr id="362" name="Google Shape;362;p30"/>
          <p:cNvCxnSpPr/>
          <p:nvPr/>
        </p:nvCxnSpPr>
        <p:spPr>
          <a:xfrm flipH="1" rot="10800000">
            <a:off x="4263250" y="4696775"/>
            <a:ext cx="1399800" cy="6600"/>
          </a:xfrm>
          <a:prstGeom prst="straightConnector1">
            <a:avLst/>
          </a:prstGeom>
          <a:noFill/>
          <a:ln cap="flat" cmpd="sng" w="38100">
            <a:solidFill>
              <a:srgbClr val="F2B705"/>
            </a:solidFill>
            <a:prstDash val="solid"/>
            <a:round/>
            <a:headEnd len="med" w="med" type="none"/>
            <a:tailEnd len="med" w="med" type="none"/>
          </a:ln>
        </p:spPr>
      </p:cxnSp>
      <p:sp>
        <p:nvSpPr>
          <p:cNvPr id="363" name="Google Shape;363;p30"/>
          <p:cNvSpPr txBox="1"/>
          <p:nvPr/>
        </p:nvSpPr>
        <p:spPr>
          <a:xfrm>
            <a:off x="7318200" y="4788125"/>
            <a:ext cx="182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2"/>
                </a:solidFill>
                <a:latin typeface="Lato"/>
                <a:ea typeface="Lato"/>
                <a:cs typeface="Lato"/>
                <a:sym typeface="Lato"/>
              </a:rPr>
              <a:t>GUI</a:t>
            </a:r>
            <a:r>
              <a:rPr lang="en-GB" sz="1000">
                <a:solidFill>
                  <a:schemeClr val="dk2"/>
                </a:solidFill>
                <a:latin typeface="Lato"/>
                <a:ea typeface="Lato"/>
                <a:cs typeface="Lato"/>
                <a:sym typeface="Lato"/>
              </a:rPr>
              <a:t>: Graphical User Interface</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Misconception 1: </a:t>
            </a:r>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git</a:t>
            </a:r>
            <a:r>
              <a:rPr lang="en-GB"/>
              <a:t> == GitHub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txBox="1"/>
          <p:nvPr>
            <p:ph type="title"/>
          </p:nvPr>
        </p:nvSpPr>
        <p:spPr>
          <a:xfrm>
            <a:off x="669225" y="864300"/>
            <a:ext cx="82566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Misconception 2: </a:t>
            </a:r>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git</a:t>
            </a:r>
            <a:r>
              <a:rPr lang="en-GB"/>
              <a:t> is only for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531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t>
            </a:r>
            <a:r>
              <a:rPr lang="en-GB"/>
              <a:t>heck installation of git and GitHub Desktop</a:t>
            </a:r>
            <a:endParaRPr/>
          </a:p>
        </p:txBody>
      </p:sp>
      <p:sp>
        <p:nvSpPr>
          <p:cNvPr id="99" name="Google Shape;99;p15"/>
          <p:cNvSpPr txBox="1"/>
          <p:nvPr>
            <p:ph idx="1" type="body"/>
          </p:nvPr>
        </p:nvSpPr>
        <p:spPr>
          <a:xfrm>
            <a:off x="837950" y="1599125"/>
            <a:ext cx="8104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Follow the installation instructions previously shared </a:t>
            </a:r>
            <a:endParaRPr sz="1500">
              <a:solidFill>
                <a:schemeClr val="dk2"/>
              </a:solidFill>
              <a:latin typeface="Raleway"/>
              <a:ea typeface="Raleway"/>
              <a:cs typeface="Raleway"/>
              <a:sym typeface="Raleway"/>
            </a:endParaRPr>
          </a:p>
          <a:p>
            <a:pPr indent="0" lvl="0" marL="0" rtl="0" algn="l">
              <a:spcBef>
                <a:spcPts val="1200"/>
              </a:spcBef>
              <a:spcAft>
                <a:spcPts val="0"/>
              </a:spcAft>
              <a:buNone/>
            </a:pPr>
            <a:r>
              <a:rPr lang="en-GB" sz="1500">
                <a:solidFill>
                  <a:schemeClr val="dk2"/>
                </a:solidFill>
                <a:latin typeface="Raleway"/>
                <a:ea typeface="Raleway"/>
                <a:cs typeface="Raleway"/>
                <a:sym typeface="Raleway"/>
              </a:rPr>
              <a:t>Everyone needs:</a:t>
            </a:r>
            <a:endParaRPr sz="1500">
              <a:solidFill>
                <a:schemeClr val="dk2"/>
              </a:solidFill>
              <a:latin typeface="Raleway"/>
              <a:ea typeface="Raleway"/>
              <a:cs typeface="Raleway"/>
              <a:sym typeface="Raleway"/>
            </a:endParaRPr>
          </a:p>
          <a:p>
            <a:pPr indent="-323850" lvl="0" marL="457200" rtl="0" algn="l">
              <a:spcBef>
                <a:spcPts val="1200"/>
              </a:spcBef>
              <a:spcAft>
                <a:spcPts val="0"/>
              </a:spcAft>
              <a:buClr>
                <a:schemeClr val="dk2"/>
              </a:buClr>
              <a:buSzPts val="1500"/>
              <a:buFont typeface="Raleway"/>
              <a:buAutoNum type="arabicPeriod"/>
            </a:pPr>
            <a:r>
              <a:rPr lang="en-GB" sz="1500">
                <a:solidFill>
                  <a:schemeClr val="dk2"/>
                </a:solidFill>
                <a:latin typeface="Raleway"/>
                <a:ea typeface="Raleway"/>
                <a:cs typeface="Raleway"/>
                <a:sym typeface="Raleway"/>
              </a:rPr>
              <a:t>GitHub Desktop installed: </a:t>
            </a:r>
            <a:endParaRPr sz="1500">
              <a:solidFill>
                <a:schemeClr val="dk2"/>
              </a:solidFill>
              <a:latin typeface="Raleway"/>
              <a:ea typeface="Raleway"/>
              <a:cs typeface="Raleway"/>
              <a:sym typeface="Raleway"/>
            </a:endParaRPr>
          </a:p>
          <a:p>
            <a:pPr indent="0" lvl="0" marL="457200" rtl="0" algn="l">
              <a:spcBef>
                <a:spcPts val="1200"/>
              </a:spcBef>
              <a:spcAft>
                <a:spcPts val="0"/>
              </a:spcAft>
              <a:buNone/>
            </a:pPr>
            <a:r>
              <a:rPr lang="en-GB" sz="1400" u="sng">
                <a:solidFill>
                  <a:schemeClr val="dk2"/>
                </a:solidFill>
                <a:latin typeface="Raleway"/>
                <a:ea typeface="Raleway"/>
                <a:cs typeface="Raleway"/>
                <a:sym typeface="Raleway"/>
                <a:hlinkClick r:id="rId3">
                  <a:extLst>
                    <a:ext uri="{A12FA001-AC4F-418D-AE19-62706E023703}">
                      <ahyp:hlinkClr val="tx"/>
                    </a:ext>
                  </a:extLst>
                </a:hlinkClick>
              </a:rPr>
              <a:t>https://desktop.github.com</a:t>
            </a:r>
            <a:r>
              <a:rPr lang="en-GB" sz="1400">
                <a:solidFill>
                  <a:schemeClr val="dk2"/>
                </a:solidFill>
                <a:latin typeface="Raleway"/>
                <a:ea typeface="Raleway"/>
                <a:cs typeface="Raleway"/>
                <a:sym typeface="Raleway"/>
              </a:rPr>
              <a:t> </a:t>
            </a:r>
            <a:endParaRPr sz="1400">
              <a:solidFill>
                <a:schemeClr val="dk2"/>
              </a:solidFill>
              <a:latin typeface="Raleway"/>
              <a:ea typeface="Raleway"/>
              <a:cs typeface="Raleway"/>
              <a:sym typeface="Raleway"/>
            </a:endParaRPr>
          </a:p>
          <a:p>
            <a:pPr indent="-323850" lvl="0" marL="457200" rtl="0" algn="l">
              <a:spcBef>
                <a:spcPts val="1200"/>
              </a:spcBef>
              <a:spcAft>
                <a:spcPts val="0"/>
              </a:spcAft>
              <a:buClr>
                <a:schemeClr val="dk2"/>
              </a:buClr>
              <a:buSzPts val="1500"/>
              <a:buFont typeface="Raleway"/>
              <a:buAutoNum type="arabicPeriod"/>
            </a:pPr>
            <a:r>
              <a:rPr lang="en-GB" sz="1500">
                <a:solidFill>
                  <a:schemeClr val="dk2"/>
                </a:solidFill>
                <a:latin typeface="Raleway"/>
                <a:ea typeface="Raleway"/>
                <a:cs typeface="Raleway"/>
                <a:sym typeface="Raleway"/>
              </a:rPr>
              <a:t>Three tutorial data files downloaded to your computer: </a:t>
            </a:r>
            <a:endParaRPr sz="1500">
              <a:solidFill>
                <a:schemeClr val="dk2"/>
              </a:solidFill>
              <a:highlight>
                <a:schemeClr val="accent3"/>
              </a:highlight>
              <a:latin typeface="Raleway"/>
              <a:ea typeface="Raleway"/>
              <a:cs typeface="Raleway"/>
              <a:sym typeface="Raleway"/>
            </a:endParaRPr>
          </a:p>
          <a:p>
            <a:pPr indent="0" lvl="0" marL="457200" rtl="0" algn="l">
              <a:spcBef>
                <a:spcPts val="1200"/>
              </a:spcBef>
              <a:spcAft>
                <a:spcPts val="0"/>
              </a:spcAft>
              <a:buNone/>
            </a:pPr>
            <a:r>
              <a:rPr lang="en-GB" sz="1400" u="sng">
                <a:solidFill>
                  <a:schemeClr val="dk2"/>
                </a:solidFill>
                <a:latin typeface="Raleway"/>
                <a:ea typeface="Raleway"/>
                <a:cs typeface="Raleway"/>
                <a:sym typeface="Raleway"/>
                <a:hlinkClick r:id="rId4">
                  <a:extLst>
                    <a:ext uri="{A12FA001-AC4F-418D-AE19-62706E023703}">
                      <ahyp:hlinkClr val="tx"/>
                    </a:ext>
                  </a:extLst>
                </a:hlinkClick>
              </a:rPr>
              <a:t>https://github.com/aim-rsf/training/tree/main/version-control/super-sandwich-survey</a:t>
            </a:r>
            <a:r>
              <a:rPr lang="en-GB" sz="1400">
                <a:solidFill>
                  <a:schemeClr val="dk2"/>
                </a:solidFill>
                <a:latin typeface="Raleway"/>
                <a:ea typeface="Raleway"/>
                <a:cs typeface="Raleway"/>
                <a:sym typeface="Raleway"/>
              </a:rPr>
              <a:t> </a:t>
            </a:r>
            <a:endParaRPr sz="1400">
              <a:solidFill>
                <a:schemeClr val="dk2"/>
              </a:solidFill>
              <a:latin typeface="Raleway"/>
              <a:ea typeface="Raleway"/>
              <a:cs typeface="Raleway"/>
              <a:sym typeface="Raleway"/>
            </a:endParaRPr>
          </a:p>
          <a:p>
            <a:pPr indent="0" lvl="0" marL="0" rtl="0" algn="l">
              <a:spcBef>
                <a:spcPts val="1200"/>
              </a:spcBef>
              <a:spcAft>
                <a:spcPts val="1200"/>
              </a:spcAft>
              <a:buNone/>
            </a:pPr>
            <a:r>
              <a:t/>
            </a:r>
            <a:endParaRPr sz="15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669225" y="864300"/>
            <a:ext cx="82566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Misconception 3: </a:t>
            </a:r>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git</a:t>
            </a:r>
            <a:r>
              <a:rPr lang="en-GB"/>
              <a:t> is only for collaborating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669225" y="864300"/>
            <a:ext cx="82566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Misconception 4: </a:t>
            </a:r>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git</a:t>
            </a:r>
            <a:r>
              <a:rPr lang="en-GB"/>
              <a:t> does not ‘auto-save’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Common challenge:</a:t>
            </a:r>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Strange new words</a:t>
            </a:r>
            <a:endParaRPr>
              <a:latin typeface="Courier New"/>
              <a:ea typeface="Courier New"/>
              <a:cs typeface="Courier New"/>
              <a:sym typeface="Courier New"/>
            </a:endParaRPr>
          </a:p>
        </p:txBody>
      </p:sp>
      <p:pic>
        <p:nvPicPr>
          <p:cNvPr id="389" name="Google Shape;389;p35"/>
          <p:cNvPicPr preferRelativeResize="0"/>
          <p:nvPr/>
        </p:nvPicPr>
        <p:blipFill>
          <a:blip r:embed="rId3">
            <a:alphaModFix/>
          </a:blip>
          <a:stretch>
            <a:fillRect/>
          </a:stretch>
        </p:blipFill>
        <p:spPr>
          <a:xfrm>
            <a:off x="5725500" y="2571738"/>
            <a:ext cx="631625" cy="63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5000"/>
              <a:t>Break &amp; Questions</a:t>
            </a:r>
            <a:endParaRPr sz="5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000"/>
              <a:t>Interactive part</a:t>
            </a:r>
            <a:endParaRPr sz="5000"/>
          </a:p>
          <a:p>
            <a:pPr indent="0" lvl="0" marL="0" rtl="0" algn="l">
              <a:spcBef>
                <a:spcPts val="0"/>
              </a:spcBef>
              <a:spcAft>
                <a:spcPts val="0"/>
              </a:spcAft>
              <a:buNone/>
            </a:pPr>
            <a:r>
              <a:rPr lang="en-GB" sz="2000"/>
              <a:t>Let’s              going!</a:t>
            </a:r>
            <a:endParaRPr sz="2000"/>
          </a:p>
        </p:txBody>
      </p:sp>
      <p:pic>
        <p:nvPicPr>
          <p:cNvPr id="400" name="Google Shape;400;p37"/>
          <p:cNvPicPr preferRelativeResize="0"/>
          <p:nvPr/>
        </p:nvPicPr>
        <p:blipFill>
          <a:blip r:embed="rId3">
            <a:alphaModFix/>
          </a:blip>
          <a:stretch>
            <a:fillRect/>
          </a:stretch>
        </p:blipFill>
        <p:spPr>
          <a:xfrm>
            <a:off x="1420144" y="2205225"/>
            <a:ext cx="710000" cy="296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nvSpPr>
        <p:spPr>
          <a:xfrm>
            <a:off x="745425" y="549400"/>
            <a:ext cx="4884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Using GitHub Desktop we will:</a:t>
            </a:r>
            <a:endParaRPr sz="2300"/>
          </a:p>
        </p:txBody>
      </p:sp>
      <p:sp>
        <p:nvSpPr>
          <p:cNvPr id="406" name="Google Shape;406;p38"/>
          <p:cNvSpPr txBox="1"/>
          <p:nvPr/>
        </p:nvSpPr>
        <p:spPr>
          <a:xfrm>
            <a:off x="802575" y="1294750"/>
            <a:ext cx="8341500" cy="349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solidFill>
                  <a:schemeClr val="dk2"/>
                </a:solidFill>
                <a:latin typeface="Raleway"/>
                <a:ea typeface="Raleway"/>
                <a:cs typeface="Raleway"/>
                <a:sym typeface="Raleway"/>
              </a:rPr>
              <a:t>Create a new repository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A repository (or repo) is s</a:t>
            </a:r>
            <a:r>
              <a:rPr lang="en-GB" sz="1500">
                <a:solidFill>
                  <a:schemeClr val="dk2"/>
                </a:solidFill>
                <a:latin typeface="Raleway"/>
                <a:ea typeface="Raleway"/>
                <a:cs typeface="Raleway"/>
                <a:sym typeface="Raleway"/>
              </a:rPr>
              <a:t>imilar to a folder/directory, where all files are stored for a project. It  includes files used by </a:t>
            </a:r>
            <a:r>
              <a:rPr i="1" lang="en-GB" sz="1500">
                <a:solidFill>
                  <a:schemeClr val="dk2"/>
                </a:solidFill>
                <a:latin typeface="Raleway"/>
                <a:ea typeface="Raleway"/>
                <a:cs typeface="Raleway"/>
                <a:sym typeface="Raleway"/>
              </a:rPr>
              <a:t>git</a:t>
            </a:r>
            <a:r>
              <a:rPr lang="en-GB" sz="1500">
                <a:solidFill>
                  <a:schemeClr val="dk2"/>
                </a:solidFill>
                <a:latin typeface="Raleway"/>
                <a:ea typeface="Raleway"/>
                <a:cs typeface="Raleway"/>
                <a:sym typeface="Raleway"/>
              </a:rPr>
              <a:t> to track changes.</a:t>
            </a:r>
            <a:br>
              <a:rPr lang="en-GB" sz="1500">
                <a:solidFill>
                  <a:schemeClr val="dk2"/>
                </a:solidFill>
                <a:latin typeface="Raleway"/>
                <a:ea typeface="Raleway"/>
                <a:cs typeface="Raleway"/>
                <a:sym typeface="Raleway"/>
              </a:rPr>
            </a:br>
            <a:br>
              <a:rPr b="1" lang="en-GB" sz="1500">
                <a:solidFill>
                  <a:schemeClr val="dk2"/>
                </a:solidFill>
                <a:latin typeface="Raleway"/>
                <a:ea typeface="Raleway"/>
                <a:cs typeface="Raleway"/>
                <a:sym typeface="Raleway"/>
              </a:rPr>
            </a:br>
            <a:r>
              <a:rPr b="1" lang="en-GB" sz="1500">
                <a:solidFill>
                  <a:schemeClr val="dk2"/>
                </a:solidFill>
                <a:latin typeface="Raleway"/>
                <a:ea typeface="Raleway"/>
                <a:cs typeface="Raleway"/>
                <a:sym typeface="Raleway"/>
              </a:rPr>
              <a:t>See how </a:t>
            </a:r>
            <a:r>
              <a:rPr b="1" i="1" lang="en-GB" sz="1500">
                <a:solidFill>
                  <a:schemeClr val="dk2"/>
                </a:solidFill>
                <a:latin typeface="Raleway"/>
                <a:ea typeface="Raleway"/>
                <a:cs typeface="Raleway"/>
                <a:sym typeface="Raleway"/>
              </a:rPr>
              <a:t>git</a:t>
            </a:r>
            <a:r>
              <a:rPr b="1" lang="en-GB" sz="1500">
                <a:solidFill>
                  <a:schemeClr val="dk2"/>
                </a:solidFill>
                <a:latin typeface="Raleway"/>
                <a:ea typeface="Raleway"/>
                <a:cs typeface="Raleway"/>
                <a:sym typeface="Raleway"/>
              </a:rPr>
              <a:t> interacts with us when we:</a:t>
            </a:r>
            <a:endParaRPr b="1" sz="1500">
              <a:solidFill>
                <a:schemeClr val="dk2"/>
              </a:solidFill>
              <a:latin typeface="Raleway"/>
              <a:ea typeface="Raleway"/>
              <a:cs typeface="Raleway"/>
              <a:sym typeface="Raleway"/>
            </a:endParaRPr>
          </a:p>
          <a:p>
            <a:pPr indent="-323850" lvl="1" marL="914400" rtl="0" algn="l">
              <a:lnSpc>
                <a:spcPct val="115000"/>
              </a:lnSpc>
              <a:spcBef>
                <a:spcPts val="120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Edit</a:t>
            </a:r>
            <a:r>
              <a:rPr lang="en-GB" sz="1500">
                <a:solidFill>
                  <a:schemeClr val="dk2"/>
                </a:solidFill>
                <a:latin typeface="Raleway"/>
                <a:ea typeface="Raleway"/>
                <a:cs typeface="Raleway"/>
                <a:sym typeface="Raleway"/>
              </a:rPr>
              <a:t> an existing file </a:t>
            </a:r>
            <a:endParaRPr sz="1500">
              <a:solidFill>
                <a:schemeClr val="dk2"/>
              </a:solidFill>
              <a:latin typeface="Raleway"/>
              <a:ea typeface="Raleway"/>
              <a:cs typeface="Raleway"/>
              <a:sym typeface="Raleway"/>
            </a:endParaRPr>
          </a:p>
          <a:p>
            <a:pPr indent="-323850" lvl="1" marL="9144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Add</a:t>
            </a:r>
            <a:r>
              <a:rPr lang="en-GB" sz="1500">
                <a:solidFill>
                  <a:schemeClr val="dk2"/>
                </a:solidFill>
                <a:latin typeface="Raleway"/>
                <a:ea typeface="Raleway"/>
                <a:cs typeface="Raleway"/>
                <a:sym typeface="Raleway"/>
              </a:rPr>
              <a:t> a new file </a:t>
            </a:r>
            <a:endParaRPr sz="1500">
              <a:solidFill>
                <a:schemeClr val="dk2"/>
              </a:solidFill>
              <a:latin typeface="Raleway"/>
              <a:ea typeface="Raleway"/>
              <a:cs typeface="Raleway"/>
              <a:sym typeface="Raleway"/>
            </a:endParaRPr>
          </a:p>
          <a:p>
            <a:pPr indent="-323850" lvl="1" marL="914400" rtl="0" algn="l">
              <a:lnSpc>
                <a:spcPct val="115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Edit </a:t>
            </a:r>
            <a:r>
              <a:rPr b="1" lang="en-GB" sz="1500">
                <a:solidFill>
                  <a:schemeClr val="dk2"/>
                </a:solidFill>
                <a:latin typeface="Raleway"/>
                <a:ea typeface="Raleway"/>
                <a:cs typeface="Raleway"/>
                <a:sym typeface="Raleway"/>
              </a:rPr>
              <a:t>multiple files</a:t>
            </a:r>
            <a:r>
              <a:rPr lang="en-GB" sz="1500">
                <a:solidFill>
                  <a:schemeClr val="dk2"/>
                </a:solidFill>
                <a:latin typeface="Raleway"/>
                <a:ea typeface="Raleway"/>
                <a:cs typeface="Raleway"/>
                <a:sym typeface="Raleway"/>
              </a:rPr>
              <a:t> at the same time </a:t>
            </a:r>
            <a:endParaRPr sz="1500">
              <a:solidFill>
                <a:schemeClr val="dk2"/>
              </a:solidFill>
              <a:latin typeface="Raleway"/>
              <a:ea typeface="Raleway"/>
              <a:cs typeface="Raleway"/>
              <a:sym typeface="Raleway"/>
            </a:endParaRPr>
          </a:p>
          <a:p>
            <a:pPr indent="-323850" lvl="1" marL="9144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Delete</a:t>
            </a:r>
            <a:r>
              <a:rPr lang="en-GB" sz="1500">
                <a:solidFill>
                  <a:schemeClr val="dk2"/>
                </a:solidFill>
                <a:latin typeface="Raleway"/>
                <a:ea typeface="Raleway"/>
                <a:cs typeface="Raleway"/>
                <a:sym typeface="Raleway"/>
              </a:rPr>
              <a:t> a file </a:t>
            </a:r>
            <a:endParaRPr sz="1500">
              <a:solidFill>
                <a:schemeClr val="dk2"/>
              </a:solidFill>
              <a:latin typeface="Raleway"/>
              <a:ea typeface="Raleway"/>
              <a:cs typeface="Raleway"/>
              <a:sym typeface="Raleway"/>
            </a:endParaRPr>
          </a:p>
          <a:p>
            <a:pPr indent="-323850" lvl="1" marL="9144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Rename</a:t>
            </a:r>
            <a:r>
              <a:rPr lang="en-GB" sz="1500">
                <a:solidFill>
                  <a:schemeClr val="dk2"/>
                </a:solidFill>
                <a:latin typeface="Raleway"/>
                <a:ea typeface="Raleway"/>
                <a:cs typeface="Raleway"/>
                <a:sym typeface="Raleway"/>
              </a:rPr>
              <a:t> a file </a:t>
            </a:r>
            <a:endParaRPr sz="1500">
              <a:solidFill>
                <a:schemeClr val="dk2"/>
              </a:solidFill>
              <a:latin typeface="Raleway"/>
              <a:ea typeface="Raleway"/>
              <a:cs typeface="Raleway"/>
              <a:sym typeface="Raleway"/>
            </a:endParaRPr>
          </a:p>
          <a:p>
            <a:pPr indent="-323850" lvl="1" marL="9144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V</a:t>
            </a:r>
            <a:r>
              <a:rPr b="1" lang="en-GB" sz="1500">
                <a:solidFill>
                  <a:schemeClr val="dk2"/>
                </a:solidFill>
                <a:latin typeface="Raleway"/>
                <a:ea typeface="Raleway"/>
                <a:cs typeface="Raleway"/>
                <a:sym typeface="Raleway"/>
              </a:rPr>
              <a:t>iew history</a:t>
            </a:r>
            <a:r>
              <a:rPr lang="en-GB" sz="1500">
                <a:solidFill>
                  <a:schemeClr val="dk2"/>
                </a:solidFill>
                <a:latin typeface="Raleway"/>
                <a:ea typeface="Raleway"/>
                <a:cs typeface="Raleway"/>
                <a:sym typeface="Raleway"/>
              </a:rPr>
              <a:t> of our repo</a:t>
            </a:r>
            <a:endParaRPr sz="1500">
              <a:solidFill>
                <a:schemeClr val="dk2"/>
              </a:solidFill>
              <a:latin typeface="Raleway"/>
              <a:ea typeface="Raleway"/>
              <a:cs typeface="Raleway"/>
              <a:sym typeface="Raleway"/>
            </a:endParaRPr>
          </a:p>
          <a:p>
            <a:pPr indent="-323850" lvl="1" marL="9144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Revert</a:t>
            </a:r>
            <a:r>
              <a:rPr lang="en-GB" sz="1500">
                <a:solidFill>
                  <a:schemeClr val="dk2"/>
                </a:solidFill>
                <a:latin typeface="Raleway"/>
                <a:ea typeface="Raleway"/>
                <a:cs typeface="Raleway"/>
                <a:sym typeface="Raleway"/>
              </a:rPr>
              <a:t> to a previous state</a:t>
            </a:r>
            <a:endParaRPr sz="1500">
              <a:solidFill>
                <a:schemeClr val="dk2"/>
              </a:solidFill>
              <a:latin typeface="Raleway"/>
              <a:ea typeface="Raleway"/>
              <a:cs typeface="Raleway"/>
              <a:sym typeface="Raleway"/>
            </a:endParaRPr>
          </a:p>
        </p:txBody>
      </p:sp>
      <p:pic>
        <p:nvPicPr>
          <p:cNvPr id="407" name="Google Shape;407;p38"/>
          <p:cNvPicPr preferRelativeResize="0"/>
          <p:nvPr/>
        </p:nvPicPr>
        <p:blipFill>
          <a:blip r:embed="rId3">
            <a:alphaModFix/>
          </a:blip>
          <a:stretch>
            <a:fillRect/>
          </a:stretch>
        </p:blipFill>
        <p:spPr>
          <a:xfrm>
            <a:off x="7295150" y="2745624"/>
            <a:ext cx="394000" cy="393975"/>
          </a:xfrm>
          <a:prstGeom prst="rect">
            <a:avLst/>
          </a:prstGeom>
          <a:noFill/>
          <a:ln>
            <a:noFill/>
          </a:ln>
        </p:spPr>
      </p:pic>
      <p:sp>
        <p:nvSpPr>
          <p:cNvPr id="408" name="Google Shape;408;p38"/>
          <p:cNvSpPr txBox="1"/>
          <p:nvPr/>
        </p:nvSpPr>
        <p:spPr>
          <a:xfrm>
            <a:off x="6247150" y="3201850"/>
            <a:ext cx="25719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500">
                <a:solidFill>
                  <a:schemeClr val="dk2"/>
                </a:solidFill>
                <a:latin typeface="Raleway"/>
                <a:ea typeface="Raleway"/>
                <a:cs typeface="Raleway"/>
                <a:sym typeface="Raleway"/>
              </a:rPr>
              <a:t>Git calls taking a snapshot (saving your work at a moment in time) a </a:t>
            </a:r>
            <a:r>
              <a:rPr b="1" lang="en-GB" sz="1500">
                <a:solidFill>
                  <a:schemeClr val="dk2"/>
                </a:solidFill>
                <a:latin typeface="Raleway"/>
                <a:ea typeface="Raleway"/>
                <a:cs typeface="Raleway"/>
                <a:sym typeface="Raleway"/>
              </a:rPr>
              <a:t>commit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nvSpPr>
        <p:spPr>
          <a:xfrm>
            <a:off x="35975" y="602400"/>
            <a:ext cx="9144000" cy="39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2B705"/>
                </a:solidFill>
                <a:latin typeface="Raleway"/>
                <a:ea typeface="Raleway"/>
                <a:cs typeface="Raleway"/>
                <a:sym typeface="Raleway"/>
              </a:rPr>
              <a:t>Open up GitHub Desktop</a:t>
            </a:r>
            <a:endParaRPr b="1" sz="3000">
              <a:solidFill>
                <a:srgbClr val="F2B705"/>
              </a:solidFill>
              <a:latin typeface="Raleway"/>
              <a:ea typeface="Raleway"/>
              <a:cs typeface="Raleway"/>
              <a:sym typeface="Raleway"/>
            </a:endParaRPr>
          </a:p>
          <a:p>
            <a:pPr indent="0" lvl="0" marL="0" rtl="0" algn="ctr">
              <a:spcBef>
                <a:spcPts val="0"/>
              </a:spcBef>
              <a:spcAft>
                <a:spcPts val="0"/>
              </a:spcAft>
              <a:buNone/>
            </a:pPr>
            <a:r>
              <a:rPr b="1" lang="en-GB" sz="3000">
                <a:solidFill>
                  <a:srgbClr val="F2B705"/>
                </a:solidFill>
                <a:latin typeface="Raleway"/>
                <a:ea typeface="Raleway"/>
                <a:cs typeface="Raleway"/>
                <a:sym typeface="Raleway"/>
              </a:rPr>
              <a:t>&amp; </a:t>
            </a:r>
            <a:endParaRPr b="1" sz="3000">
              <a:solidFill>
                <a:srgbClr val="F2B705"/>
              </a:solidFill>
              <a:latin typeface="Raleway"/>
              <a:ea typeface="Raleway"/>
              <a:cs typeface="Raleway"/>
              <a:sym typeface="Raleway"/>
            </a:endParaRPr>
          </a:p>
          <a:p>
            <a:pPr indent="0" lvl="0" marL="0" rtl="0" algn="ctr">
              <a:spcBef>
                <a:spcPts val="0"/>
              </a:spcBef>
              <a:spcAft>
                <a:spcPts val="0"/>
              </a:spcAft>
              <a:buNone/>
            </a:pPr>
            <a:r>
              <a:rPr b="1" lang="en-GB" sz="3000">
                <a:solidFill>
                  <a:srgbClr val="F2B705"/>
                </a:solidFill>
                <a:latin typeface="Raleway"/>
                <a:ea typeface="Raleway"/>
                <a:cs typeface="Raleway"/>
                <a:sym typeface="Raleway"/>
              </a:rPr>
              <a:t>Follow along</a:t>
            </a:r>
            <a:r>
              <a:rPr b="1" lang="en-GB" sz="3000">
                <a:solidFill>
                  <a:srgbClr val="F2B705"/>
                </a:solidFill>
                <a:latin typeface="Raleway"/>
                <a:ea typeface="Raleway"/>
                <a:cs typeface="Raleway"/>
                <a:sym typeface="Raleway"/>
              </a:rPr>
              <a:t> </a:t>
            </a:r>
            <a:endParaRPr b="1" sz="3000">
              <a:solidFill>
                <a:srgbClr val="F2B705"/>
              </a:solidFill>
              <a:latin typeface="Raleway"/>
              <a:ea typeface="Raleway"/>
              <a:cs typeface="Raleway"/>
              <a:sym typeface="Raleway"/>
            </a:endParaRPr>
          </a:p>
          <a:p>
            <a:pPr indent="0" lvl="0" marL="0" rtl="0" algn="ctr">
              <a:spcBef>
                <a:spcPts val="0"/>
              </a:spcBef>
              <a:spcAft>
                <a:spcPts val="0"/>
              </a:spcAft>
              <a:buNone/>
            </a:pPr>
            <a:r>
              <a:t/>
            </a:r>
            <a:endParaRPr sz="3000">
              <a:latin typeface="Raleway"/>
              <a:ea typeface="Raleway"/>
              <a:cs typeface="Raleway"/>
              <a:sym typeface="Raleway"/>
            </a:endParaRPr>
          </a:p>
          <a:p>
            <a:pPr indent="0" lvl="0" marL="0" rtl="0" algn="ctr">
              <a:spcBef>
                <a:spcPts val="0"/>
              </a:spcBef>
              <a:spcAft>
                <a:spcPts val="0"/>
              </a:spcAft>
              <a:buNone/>
            </a:pPr>
            <a:r>
              <a:rPr lang="en-GB" sz="1500">
                <a:latin typeface="Raleway"/>
                <a:ea typeface="Raleway"/>
                <a:cs typeface="Raleway"/>
                <a:sym typeface="Raleway"/>
              </a:rPr>
              <a:t>See HackMD for detailed steps</a:t>
            </a:r>
            <a:endParaRPr sz="1500">
              <a:latin typeface="Raleway"/>
              <a:ea typeface="Raleway"/>
              <a:cs typeface="Raleway"/>
              <a:sym typeface="Raleway"/>
            </a:endParaRPr>
          </a:p>
          <a:p>
            <a:pPr indent="0" lvl="0" marL="0" rtl="0" algn="ctr">
              <a:spcBef>
                <a:spcPts val="0"/>
              </a:spcBef>
              <a:spcAft>
                <a:spcPts val="0"/>
              </a:spcAft>
              <a:buNone/>
            </a:pPr>
            <a:r>
              <a:t/>
            </a:r>
            <a:endParaRPr sz="1500">
              <a:latin typeface="Raleway"/>
              <a:ea typeface="Raleway"/>
              <a:cs typeface="Raleway"/>
              <a:sym typeface="Raleway"/>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000"/>
              <a:t>Technical c</a:t>
            </a:r>
            <a:r>
              <a:rPr lang="en-GB" sz="5000"/>
              <a:t>oncepts</a:t>
            </a:r>
            <a:endParaRPr sz="5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nvSpPr>
        <p:spPr>
          <a:xfrm>
            <a:off x="745425" y="549400"/>
            <a:ext cx="559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git concepts &amp; commands: </a:t>
            </a:r>
            <a:r>
              <a:rPr lang="en-GB" sz="2300">
                <a:solidFill>
                  <a:schemeClr val="dk2"/>
                </a:solidFill>
                <a:latin typeface="Raleway"/>
                <a:ea typeface="Raleway"/>
                <a:cs typeface="Raleway"/>
                <a:sym typeface="Raleway"/>
              </a:rPr>
              <a:t>setting up</a:t>
            </a:r>
            <a:endParaRPr sz="2300"/>
          </a:p>
        </p:txBody>
      </p:sp>
      <p:sp>
        <p:nvSpPr>
          <p:cNvPr id="424" name="Google Shape;424;p41"/>
          <p:cNvSpPr txBox="1"/>
          <p:nvPr/>
        </p:nvSpPr>
        <p:spPr>
          <a:xfrm>
            <a:off x="2413675" y="1715875"/>
            <a:ext cx="467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400"/>
          </a:p>
        </p:txBody>
      </p:sp>
      <p:sp>
        <p:nvSpPr>
          <p:cNvPr id="425" name="Google Shape;425;p41"/>
          <p:cNvSpPr txBox="1"/>
          <p:nvPr/>
        </p:nvSpPr>
        <p:spPr>
          <a:xfrm>
            <a:off x="802575" y="1456975"/>
            <a:ext cx="8207100" cy="3421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Font typeface="Raleway"/>
              <a:buChar char="●"/>
            </a:pPr>
            <a:r>
              <a:rPr b="1" lang="en-GB" sz="1800">
                <a:solidFill>
                  <a:srgbClr val="F2B705"/>
                </a:solidFill>
                <a:latin typeface="Raleway"/>
                <a:ea typeface="Raleway"/>
                <a:cs typeface="Raleway"/>
                <a:sym typeface="Raleway"/>
              </a:rPr>
              <a:t>repo</a:t>
            </a:r>
            <a:r>
              <a:rPr lang="en-GB" sz="1800">
                <a:solidFill>
                  <a:schemeClr val="dk2"/>
                </a:solidFill>
                <a:latin typeface="Raleway"/>
                <a:ea typeface="Raleway"/>
                <a:cs typeface="Raleway"/>
                <a:sym typeface="Raleway"/>
              </a:rPr>
              <a:t> is short for </a:t>
            </a:r>
            <a:r>
              <a:rPr b="1" lang="en-GB" sz="1800">
                <a:solidFill>
                  <a:srgbClr val="F2B705"/>
                </a:solidFill>
                <a:latin typeface="Raleway"/>
                <a:ea typeface="Raleway"/>
                <a:cs typeface="Raleway"/>
                <a:sym typeface="Raleway"/>
              </a:rPr>
              <a:t>repository</a:t>
            </a:r>
            <a:r>
              <a:rPr i="1" lang="en-GB" sz="1800">
                <a:solidFill>
                  <a:schemeClr val="dk2"/>
                </a:solidFill>
                <a:latin typeface="Raleway"/>
                <a:ea typeface="Raleway"/>
                <a:cs typeface="Raleway"/>
                <a:sym typeface="Raleway"/>
              </a:rPr>
              <a:t>. </a:t>
            </a:r>
            <a:r>
              <a:rPr lang="en-GB" sz="1800">
                <a:solidFill>
                  <a:schemeClr val="dk2"/>
                </a:solidFill>
                <a:latin typeface="Raleway"/>
                <a:ea typeface="Raleway"/>
                <a:cs typeface="Raleway"/>
                <a:sym typeface="Raleway"/>
              </a:rPr>
              <a:t>Similar to a folder/directory, this is where all files are stored for a project, including files git uses to track changes</a:t>
            </a:r>
            <a:br>
              <a:rPr lang="en-GB" sz="1800">
                <a:solidFill>
                  <a:schemeClr val="dk2"/>
                </a:solidFill>
                <a:latin typeface="Raleway"/>
                <a:ea typeface="Raleway"/>
                <a:cs typeface="Raleway"/>
                <a:sym typeface="Raleway"/>
              </a:rPr>
            </a:br>
            <a:endParaRPr sz="1800">
              <a:solidFill>
                <a:schemeClr val="dk2"/>
              </a:solidFill>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Char char="●"/>
            </a:pPr>
            <a:r>
              <a:rPr lang="en-GB" sz="1800">
                <a:solidFill>
                  <a:schemeClr val="dk2"/>
                </a:solidFill>
                <a:latin typeface="Raleway"/>
                <a:ea typeface="Raleway"/>
                <a:cs typeface="Raleway"/>
                <a:sym typeface="Raleway"/>
              </a:rPr>
              <a:t>First we ask git to pay attention to our files (</a:t>
            </a:r>
            <a:r>
              <a:rPr b="1" lang="en-GB" sz="1800">
                <a:solidFill>
                  <a:srgbClr val="F2B705"/>
                </a:solidFill>
                <a:latin typeface="Raleway"/>
                <a:ea typeface="Raleway"/>
                <a:cs typeface="Raleway"/>
                <a:sym typeface="Raleway"/>
              </a:rPr>
              <a:t>initialize</a:t>
            </a:r>
            <a:r>
              <a:rPr lang="en-GB" sz="1800">
                <a:solidFill>
                  <a:schemeClr val="dk2"/>
                </a:solidFill>
                <a:latin typeface="Raleway"/>
                <a:ea typeface="Raleway"/>
                <a:cs typeface="Raleway"/>
                <a:sym typeface="Raleway"/>
              </a:rPr>
              <a:t> a repo, </a:t>
            </a:r>
            <a:r>
              <a:rPr b="1" lang="en-GB" sz="1800">
                <a:solidFill>
                  <a:srgbClr val="F2B705"/>
                </a:solidFill>
                <a:latin typeface="Raleway"/>
                <a:ea typeface="Raleway"/>
                <a:cs typeface="Raleway"/>
                <a:sym typeface="Raleway"/>
              </a:rPr>
              <a:t>git init</a:t>
            </a:r>
            <a:r>
              <a:rPr lang="en-GB" sz="1800">
                <a:solidFill>
                  <a:schemeClr val="dk2"/>
                </a:solidFill>
                <a:latin typeface="Raleway"/>
                <a:ea typeface="Raleway"/>
                <a:cs typeface="Raleway"/>
                <a:sym typeface="Raleway"/>
              </a:rPr>
              <a:t>) </a:t>
            </a:r>
            <a:br>
              <a:rPr lang="en-GB" sz="1800">
                <a:solidFill>
                  <a:schemeClr val="dk2"/>
                </a:solidFill>
                <a:latin typeface="Raleway"/>
                <a:ea typeface="Raleway"/>
                <a:cs typeface="Raleway"/>
                <a:sym typeface="Raleway"/>
              </a:rPr>
            </a:br>
            <a:endParaRPr sz="1800">
              <a:solidFill>
                <a:schemeClr val="dk2"/>
              </a:solidFill>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Char char="●"/>
            </a:pPr>
            <a:r>
              <a:rPr lang="en-GB" sz="1800">
                <a:solidFill>
                  <a:schemeClr val="dk2"/>
                </a:solidFill>
                <a:latin typeface="Raleway"/>
                <a:ea typeface="Raleway"/>
                <a:cs typeface="Raleway"/>
                <a:sym typeface="Raleway"/>
              </a:rPr>
              <a:t>Git will give us a default </a:t>
            </a:r>
            <a:r>
              <a:rPr b="1" lang="en-GB" sz="1800">
                <a:solidFill>
                  <a:srgbClr val="F2B705"/>
                </a:solidFill>
                <a:latin typeface="Raleway"/>
                <a:ea typeface="Raleway"/>
                <a:cs typeface="Raleway"/>
                <a:sym typeface="Raleway"/>
              </a:rPr>
              <a:t>branch</a:t>
            </a:r>
            <a:r>
              <a:rPr lang="en-GB" sz="1800">
                <a:solidFill>
                  <a:schemeClr val="dk2"/>
                </a:solidFill>
                <a:latin typeface="Raleway"/>
                <a:ea typeface="Raleway"/>
                <a:cs typeface="Raleway"/>
                <a:sym typeface="Raleway"/>
              </a:rPr>
              <a:t> to work in which is called </a:t>
            </a:r>
            <a:r>
              <a:rPr b="1" lang="en-GB" sz="1800">
                <a:solidFill>
                  <a:srgbClr val="F2B705"/>
                </a:solidFill>
                <a:latin typeface="Raleway"/>
                <a:ea typeface="Raleway"/>
                <a:cs typeface="Raleway"/>
                <a:sym typeface="Raleway"/>
              </a:rPr>
              <a:t>main</a:t>
            </a:r>
            <a:r>
              <a:rPr lang="en-GB" sz="1800">
                <a:solidFill>
                  <a:schemeClr val="dk2"/>
                </a:solidFill>
                <a:latin typeface="Raleway"/>
                <a:ea typeface="Raleway"/>
                <a:cs typeface="Raleway"/>
                <a:sym typeface="Raleway"/>
              </a:rPr>
              <a:t> </a:t>
            </a:r>
            <a:endParaRPr sz="1800">
              <a:solidFill>
                <a:schemeClr val="dk2"/>
              </a:solidFill>
              <a:latin typeface="Raleway"/>
              <a:ea typeface="Raleway"/>
              <a:cs typeface="Raleway"/>
              <a:sym typeface="Raleway"/>
            </a:endParaRPr>
          </a:p>
          <a:p>
            <a:pPr indent="-342900" lvl="1" marL="914400" rtl="0" algn="l">
              <a:lnSpc>
                <a:spcPct val="115000"/>
              </a:lnSpc>
              <a:spcBef>
                <a:spcPts val="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we will return to branches in lesson 2, covering why you might want to create another branch of a different name</a:t>
            </a:r>
            <a:endParaRPr sz="1800">
              <a:solidFill>
                <a:schemeClr val="dk2"/>
              </a:solidFill>
              <a:latin typeface="Raleway"/>
              <a:ea typeface="Raleway"/>
              <a:cs typeface="Raleway"/>
              <a:sym typeface="Raleway"/>
            </a:endParaRPr>
          </a:p>
          <a:p>
            <a:pPr indent="-342900" lvl="1" marL="914400" rtl="0" algn="l">
              <a:lnSpc>
                <a:spcPct val="115000"/>
              </a:lnSpc>
              <a:spcBef>
                <a:spcPts val="0"/>
              </a:spcBef>
              <a:spcAft>
                <a:spcPts val="0"/>
              </a:spcAft>
              <a:buSzPts val="1800"/>
              <a:buFont typeface="Raleway"/>
              <a:buChar char="○"/>
            </a:pPr>
            <a:r>
              <a:rPr lang="en-GB" sz="1800">
                <a:solidFill>
                  <a:schemeClr val="dk2"/>
                </a:solidFill>
                <a:latin typeface="Raleway"/>
                <a:ea typeface="Raleway"/>
                <a:cs typeface="Raleway"/>
                <a:sym typeface="Raleway"/>
              </a:rPr>
              <a:t>moving between branches uses the </a:t>
            </a:r>
            <a:r>
              <a:rPr b="1" lang="en-GB" sz="1800">
                <a:solidFill>
                  <a:srgbClr val="F2B705"/>
                </a:solidFill>
                <a:latin typeface="Raleway"/>
                <a:ea typeface="Raleway"/>
                <a:cs typeface="Raleway"/>
                <a:sym typeface="Raleway"/>
              </a:rPr>
              <a:t>checkout</a:t>
            </a:r>
            <a:r>
              <a:rPr lang="en-GB" sz="1800">
                <a:solidFill>
                  <a:schemeClr val="dk2"/>
                </a:solidFill>
                <a:latin typeface="Raleway"/>
                <a:ea typeface="Raleway"/>
                <a:cs typeface="Raleway"/>
                <a:sym typeface="Raleway"/>
              </a:rPr>
              <a:t> command</a:t>
            </a:r>
            <a:endParaRPr sz="1800">
              <a:solidFill>
                <a:schemeClr val="dk2"/>
              </a:solidFill>
              <a:latin typeface="Raleway"/>
              <a:ea typeface="Raleway"/>
              <a:cs typeface="Raleway"/>
              <a:sym typeface="Raleway"/>
            </a:endParaRPr>
          </a:p>
          <a:p>
            <a:pPr indent="0" lvl="0" marL="0" rtl="0" algn="l">
              <a:lnSpc>
                <a:spcPct val="115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2"/>
          <p:cNvSpPr txBox="1"/>
          <p:nvPr>
            <p:ph idx="1" type="body"/>
          </p:nvPr>
        </p:nvSpPr>
        <p:spPr>
          <a:xfrm>
            <a:off x="829225" y="1441200"/>
            <a:ext cx="7688700" cy="3339600"/>
          </a:xfrm>
          <a:prstGeom prst="rect">
            <a:avLst/>
          </a:prstGeom>
        </p:spPr>
        <p:txBody>
          <a:bodyPr anchorCtr="0" anchor="t" bIns="91425" lIns="91425" spcFirstLastPara="1" rIns="91425" wrap="square" tIns="91425">
            <a:normAutofit fontScale="25000" lnSpcReduction="20000"/>
          </a:bodyPr>
          <a:lstStyle/>
          <a:p>
            <a:pPr indent="-342900" lvl="0" marL="457200" rtl="0" algn="l">
              <a:spcBef>
                <a:spcPts val="1200"/>
              </a:spcBef>
              <a:spcAft>
                <a:spcPts val="0"/>
              </a:spcAft>
              <a:buClr>
                <a:schemeClr val="dk2"/>
              </a:buClr>
              <a:buSzPct val="100000"/>
              <a:buFont typeface="Raleway"/>
              <a:buChar char="●"/>
            </a:pPr>
            <a:r>
              <a:rPr b="1" lang="en-GB" sz="7200">
                <a:solidFill>
                  <a:srgbClr val="F2B705"/>
                </a:solidFill>
                <a:latin typeface="Raleway"/>
                <a:ea typeface="Raleway"/>
                <a:cs typeface="Raleway"/>
                <a:sym typeface="Raleway"/>
              </a:rPr>
              <a:t>initializing</a:t>
            </a:r>
            <a:r>
              <a:rPr lang="en-GB" sz="7200">
                <a:solidFill>
                  <a:schemeClr val="dk2"/>
                </a:solidFill>
                <a:latin typeface="Raleway"/>
                <a:ea typeface="Raleway"/>
                <a:cs typeface="Raleway"/>
                <a:sym typeface="Raleway"/>
              </a:rPr>
              <a:t> a git repository creates a </a:t>
            </a:r>
            <a:r>
              <a:rPr lang="en-GB" sz="7200">
                <a:solidFill>
                  <a:srgbClr val="000000"/>
                </a:solidFill>
                <a:latin typeface="Raleway"/>
                <a:ea typeface="Raleway"/>
                <a:cs typeface="Raleway"/>
                <a:sym typeface="Raleway"/>
              </a:rPr>
              <a:t>subdirectory named </a:t>
            </a:r>
            <a:r>
              <a:rPr b="1" lang="en-GB" sz="7200">
                <a:solidFill>
                  <a:srgbClr val="F2B705"/>
                </a:solidFill>
                <a:latin typeface="Raleway"/>
                <a:ea typeface="Raleway"/>
                <a:cs typeface="Raleway"/>
                <a:sym typeface="Raleway"/>
              </a:rPr>
              <a:t>.git</a:t>
            </a:r>
            <a:r>
              <a:rPr b="1" lang="en-GB" sz="7200">
                <a:solidFill>
                  <a:srgbClr val="000000"/>
                </a:solidFill>
                <a:latin typeface="Raleway"/>
                <a:ea typeface="Raleway"/>
                <a:cs typeface="Raleway"/>
                <a:sym typeface="Raleway"/>
              </a:rPr>
              <a:t> </a:t>
            </a:r>
            <a:r>
              <a:rPr lang="en-GB" sz="7200">
                <a:solidFill>
                  <a:srgbClr val="000000"/>
                </a:solidFill>
                <a:latin typeface="Raleway"/>
                <a:ea typeface="Raleway"/>
                <a:cs typeface="Raleway"/>
                <a:sym typeface="Raleway"/>
              </a:rPr>
              <a:t>that contains all necessary repository files and </a:t>
            </a:r>
            <a:r>
              <a:rPr b="1" lang="en-GB" sz="7200">
                <a:solidFill>
                  <a:srgbClr val="F2B705"/>
                </a:solidFill>
                <a:latin typeface="Raleway"/>
                <a:ea typeface="Raleway"/>
                <a:cs typeface="Raleway"/>
                <a:sym typeface="Raleway"/>
              </a:rPr>
              <a:t>logs</a:t>
            </a:r>
            <a:r>
              <a:rPr lang="en-GB" sz="7200">
                <a:solidFill>
                  <a:srgbClr val="000000"/>
                </a:solidFill>
                <a:latin typeface="Raleway"/>
                <a:ea typeface="Raleway"/>
                <a:cs typeface="Raleway"/>
                <a:sym typeface="Raleway"/>
              </a:rPr>
              <a:t>. But nothing is being automatically tracked! We need to take a snapshot … </a:t>
            </a:r>
            <a:br>
              <a:rPr lang="en-GB" sz="7200">
                <a:solidFill>
                  <a:srgbClr val="000000"/>
                </a:solidFill>
                <a:latin typeface="Raleway"/>
                <a:ea typeface="Raleway"/>
                <a:cs typeface="Raleway"/>
                <a:sym typeface="Raleway"/>
              </a:rPr>
            </a:br>
            <a:endParaRPr sz="7200">
              <a:solidFill>
                <a:schemeClr val="dk2"/>
              </a:solidFill>
              <a:latin typeface="Raleway"/>
              <a:ea typeface="Raleway"/>
              <a:cs typeface="Raleway"/>
              <a:sym typeface="Raleway"/>
            </a:endParaRPr>
          </a:p>
          <a:p>
            <a:pPr indent="-342900" lvl="0" marL="457200" rtl="0" algn="l">
              <a:spcBef>
                <a:spcPts val="0"/>
              </a:spcBef>
              <a:spcAft>
                <a:spcPts val="0"/>
              </a:spcAft>
              <a:buClr>
                <a:schemeClr val="dk2"/>
              </a:buClr>
              <a:buSzPct val="100000"/>
              <a:buFont typeface="Raleway"/>
              <a:buChar char="●"/>
            </a:pPr>
            <a:r>
              <a:rPr lang="en-GB" sz="7200">
                <a:solidFill>
                  <a:schemeClr val="dk2"/>
                </a:solidFill>
                <a:latin typeface="Raleway"/>
                <a:ea typeface="Raleway"/>
                <a:cs typeface="Raleway"/>
                <a:sym typeface="Raleway"/>
              </a:rPr>
              <a:t>When we make a change to a file (addition, deletion, edit) we add it to a staging area (</a:t>
            </a:r>
            <a:r>
              <a:rPr b="1" lang="en-GB" sz="7200">
                <a:solidFill>
                  <a:srgbClr val="F2B705"/>
                </a:solidFill>
                <a:latin typeface="Raleway"/>
                <a:ea typeface="Raleway"/>
                <a:cs typeface="Raleway"/>
                <a:sym typeface="Raleway"/>
              </a:rPr>
              <a:t>git add</a:t>
            </a:r>
            <a:r>
              <a:rPr lang="en-GB" sz="7200">
                <a:solidFill>
                  <a:schemeClr val="dk2"/>
                </a:solidFill>
                <a:latin typeface="Raleway"/>
                <a:ea typeface="Raleway"/>
                <a:cs typeface="Raleway"/>
                <a:sym typeface="Raleway"/>
              </a:rPr>
              <a:t>), to get it ready for the snapshot to be taken. We can view how it differs to the previous snapshot. </a:t>
            </a:r>
            <a:br>
              <a:rPr lang="en-GB" sz="7200">
                <a:solidFill>
                  <a:schemeClr val="dk2"/>
                </a:solidFill>
                <a:latin typeface="Raleway"/>
                <a:ea typeface="Raleway"/>
                <a:cs typeface="Raleway"/>
                <a:sym typeface="Raleway"/>
              </a:rPr>
            </a:br>
            <a:endParaRPr sz="7200">
              <a:solidFill>
                <a:schemeClr val="dk2"/>
              </a:solidFill>
              <a:latin typeface="Raleway"/>
              <a:ea typeface="Raleway"/>
              <a:cs typeface="Raleway"/>
              <a:sym typeface="Raleway"/>
            </a:endParaRPr>
          </a:p>
          <a:p>
            <a:pPr indent="-342900" lvl="0" marL="457200" rtl="0" algn="l">
              <a:spcBef>
                <a:spcPts val="0"/>
              </a:spcBef>
              <a:spcAft>
                <a:spcPts val="0"/>
              </a:spcAft>
              <a:buClr>
                <a:schemeClr val="dk2"/>
              </a:buClr>
              <a:buSzPct val="100000"/>
              <a:buFont typeface="Raleway"/>
              <a:buChar char="●"/>
            </a:pPr>
            <a:r>
              <a:rPr lang="en-GB" sz="7200">
                <a:solidFill>
                  <a:schemeClr val="dk2"/>
                </a:solidFill>
                <a:latin typeface="Raleway"/>
                <a:ea typeface="Raleway"/>
                <a:cs typeface="Raleway"/>
                <a:sym typeface="Raleway"/>
              </a:rPr>
              <a:t>A snapshot in git language is called a </a:t>
            </a:r>
            <a:r>
              <a:rPr b="1" lang="en-GB" sz="7200">
                <a:solidFill>
                  <a:srgbClr val="F2B705"/>
                </a:solidFill>
                <a:latin typeface="Raleway"/>
                <a:ea typeface="Raleway"/>
                <a:cs typeface="Raleway"/>
                <a:sym typeface="Raleway"/>
              </a:rPr>
              <a:t>commit</a:t>
            </a:r>
            <a:r>
              <a:rPr lang="en-GB" sz="7200">
                <a:solidFill>
                  <a:schemeClr val="dk2"/>
                </a:solidFill>
                <a:latin typeface="Raleway"/>
                <a:ea typeface="Raleway"/>
                <a:cs typeface="Raleway"/>
                <a:sym typeface="Raleway"/>
              </a:rPr>
              <a:t>. This is like pressing the save button.</a:t>
            </a:r>
            <a:endParaRPr sz="7200">
              <a:solidFill>
                <a:schemeClr val="dk2"/>
              </a:solidFill>
              <a:latin typeface="Raleway"/>
              <a:ea typeface="Raleway"/>
              <a:cs typeface="Raleway"/>
              <a:sym typeface="Raleway"/>
            </a:endParaRPr>
          </a:p>
          <a:p>
            <a:pPr indent="-342900" lvl="1" marL="914400" rtl="0" algn="l">
              <a:spcBef>
                <a:spcPts val="0"/>
              </a:spcBef>
              <a:spcAft>
                <a:spcPts val="0"/>
              </a:spcAft>
              <a:buSzPct val="100000"/>
              <a:buFont typeface="Raleway"/>
              <a:buChar char="○"/>
            </a:pPr>
            <a:r>
              <a:rPr lang="en-GB" sz="7200">
                <a:solidFill>
                  <a:schemeClr val="dk2"/>
                </a:solidFill>
                <a:latin typeface="Raleway"/>
                <a:ea typeface="Raleway"/>
                <a:cs typeface="Raleway"/>
                <a:sym typeface="Raleway"/>
              </a:rPr>
              <a:t>Once we’ve made all the changes we want, we take a snapshot of the staging area. We write a </a:t>
            </a:r>
            <a:r>
              <a:rPr b="1" lang="en-GB" sz="7200">
                <a:solidFill>
                  <a:srgbClr val="F2B705"/>
                </a:solidFill>
                <a:latin typeface="Raleway"/>
                <a:ea typeface="Raleway"/>
                <a:cs typeface="Raleway"/>
                <a:sym typeface="Raleway"/>
              </a:rPr>
              <a:t>commit message</a:t>
            </a:r>
            <a:r>
              <a:rPr lang="en-GB" sz="7200">
                <a:solidFill>
                  <a:schemeClr val="dk2"/>
                </a:solidFill>
                <a:latin typeface="Raleway"/>
                <a:ea typeface="Raleway"/>
                <a:cs typeface="Raleway"/>
                <a:sym typeface="Raleway"/>
              </a:rPr>
              <a:t> explaining the motivation for the changes.</a:t>
            </a:r>
            <a:endParaRPr sz="7200">
              <a:solidFill>
                <a:schemeClr val="dk2"/>
              </a:solidFill>
              <a:latin typeface="Raleway"/>
              <a:ea typeface="Raleway"/>
              <a:cs typeface="Raleway"/>
              <a:sym typeface="Raleway"/>
            </a:endParaRPr>
          </a:p>
          <a:p>
            <a:pPr indent="0" lvl="0" marL="0" rtl="0" algn="l">
              <a:spcBef>
                <a:spcPts val="1200"/>
              </a:spcBef>
              <a:spcAft>
                <a:spcPts val="1200"/>
              </a:spcAft>
              <a:buNone/>
            </a:pPr>
            <a:r>
              <a:t/>
            </a:r>
            <a:endParaRPr sz="1800">
              <a:solidFill>
                <a:schemeClr val="dk2"/>
              </a:solidFill>
              <a:latin typeface="Raleway"/>
              <a:ea typeface="Raleway"/>
              <a:cs typeface="Raleway"/>
              <a:sym typeface="Raleway"/>
            </a:endParaRPr>
          </a:p>
        </p:txBody>
      </p:sp>
      <p:sp>
        <p:nvSpPr>
          <p:cNvPr id="431" name="Google Shape;431;p42"/>
          <p:cNvSpPr txBox="1"/>
          <p:nvPr/>
        </p:nvSpPr>
        <p:spPr>
          <a:xfrm>
            <a:off x="745425" y="549400"/>
            <a:ext cx="6270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git concepts &amp; commands: </a:t>
            </a:r>
            <a:r>
              <a:rPr lang="en-GB" sz="2300">
                <a:solidFill>
                  <a:schemeClr val="dk2"/>
                </a:solidFill>
                <a:latin typeface="Raleway"/>
                <a:ea typeface="Raleway"/>
                <a:cs typeface="Raleway"/>
                <a:sym typeface="Raleway"/>
              </a:rPr>
              <a:t>making changes</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44075" y="490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instructor</a:t>
            </a:r>
            <a:endParaRPr/>
          </a:p>
        </p:txBody>
      </p:sp>
      <p:sp>
        <p:nvSpPr>
          <p:cNvPr id="105" name="Google Shape;105;p16"/>
          <p:cNvSpPr txBox="1"/>
          <p:nvPr/>
        </p:nvSpPr>
        <p:spPr>
          <a:xfrm>
            <a:off x="744075" y="3605300"/>
            <a:ext cx="14823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hlink"/>
              </a:buClr>
              <a:buSzPts val="1100"/>
              <a:buFont typeface="Arial"/>
              <a:buNone/>
            </a:pPr>
            <a:r>
              <a:rPr lang="en-GB" sz="1500">
                <a:solidFill>
                  <a:schemeClr val="dk2"/>
                </a:solidFill>
                <a:latin typeface="Raleway"/>
                <a:ea typeface="Raleway"/>
                <a:cs typeface="Raleway"/>
                <a:sym typeface="Raleway"/>
              </a:rPr>
              <a:t>Rachael </a:t>
            </a:r>
            <a:endParaRPr sz="1500">
              <a:solidFill>
                <a:schemeClr val="dk2"/>
              </a:solidFill>
              <a:latin typeface="Raleway"/>
              <a:ea typeface="Raleway"/>
              <a:cs typeface="Raleway"/>
              <a:sym typeface="Raleway"/>
            </a:endParaRPr>
          </a:p>
          <a:p>
            <a:pPr indent="0" lvl="0" marL="0" rtl="0" algn="ctr">
              <a:spcBef>
                <a:spcPts val="0"/>
              </a:spcBef>
              <a:spcAft>
                <a:spcPts val="0"/>
              </a:spcAft>
              <a:buClr>
                <a:schemeClr val="hlink"/>
              </a:buClr>
              <a:buSzPts val="1100"/>
              <a:buFont typeface="Arial"/>
              <a:buNone/>
            </a:pPr>
            <a:r>
              <a:rPr lang="en-GB" sz="1500">
                <a:solidFill>
                  <a:schemeClr val="dk2"/>
                </a:solidFill>
                <a:latin typeface="Raleway"/>
                <a:ea typeface="Raleway"/>
                <a:cs typeface="Raleway"/>
                <a:sym typeface="Raleway"/>
              </a:rPr>
              <a:t>Stickland</a:t>
            </a:r>
            <a:endParaRPr sz="1500">
              <a:solidFill>
                <a:schemeClr val="dk2"/>
              </a:solidFill>
              <a:latin typeface="Raleway"/>
              <a:ea typeface="Raleway"/>
              <a:cs typeface="Raleway"/>
              <a:sym typeface="Raleway"/>
            </a:endParaRPr>
          </a:p>
          <a:p>
            <a:pPr indent="0" lvl="0" marL="0" rtl="0" algn="ctr">
              <a:spcBef>
                <a:spcPts val="0"/>
              </a:spcBef>
              <a:spcAft>
                <a:spcPts val="0"/>
              </a:spcAft>
              <a:buNone/>
            </a:pPr>
            <a:r>
              <a:t/>
            </a:r>
            <a:endParaRPr sz="1500">
              <a:solidFill>
                <a:schemeClr val="dk2"/>
              </a:solidFill>
              <a:latin typeface="Raleway"/>
              <a:ea typeface="Raleway"/>
              <a:cs typeface="Raleway"/>
              <a:sym typeface="Raleway"/>
            </a:endParaRPr>
          </a:p>
        </p:txBody>
      </p:sp>
      <p:sp>
        <p:nvSpPr>
          <p:cNvPr id="106" name="Google Shape;106;p16"/>
          <p:cNvSpPr txBox="1"/>
          <p:nvPr/>
        </p:nvSpPr>
        <p:spPr>
          <a:xfrm>
            <a:off x="2781500" y="1237150"/>
            <a:ext cx="6310800" cy="382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500">
                <a:solidFill>
                  <a:schemeClr val="dk2"/>
                </a:solidFill>
                <a:latin typeface="Raleway"/>
                <a:ea typeface="Raleway"/>
                <a:cs typeface="Raleway"/>
                <a:sym typeface="Raleway"/>
              </a:rPr>
              <a:t>BSc in Psychology </a:t>
            </a:r>
            <a:r>
              <a:rPr lang="en-GB" sz="1500">
                <a:solidFill>
                  <a:schemeClr val="dk2"/>
                </a:solidFill>
                <a:latin typeface="Raleway"/>
                <a:ea typeface="Raleway"/>
                <a:cs typeface="Raleway"/>
                <a:sym typeface="Raleway"/>
              </a:rPr>
              <a:t>&amp; </a:t>
            </a:r>
            <a:r>
              <a:rPr b="1" lang="en-GB" sz="1500">
                <a:solidFill>
                  <a:schemeClr val="dk2"/>
                </a:solidFill>
                <a:latin typeface="Raleway"/>
                <a:ea typeface="Raleway"/>
                <a:cs typeface="Raleway"/>
                <a:sym typeface="Raleway"/>
              </a:rPr>
              <a:t>Research Assistant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r>
              <a:rPr lang="en-GB" sz="1200">
                <a:solidFill>
                  <a:schemeClr val="dk2"/>
                </a:solidFill>
                <a:latin typeface="Raleway"/>
                <a:ea typeface="Raleway"/>
                <a:cs typeface="Raleway"/>
                <a:sym typeface="Raleway"/>
              </a:rPr>
              <a:t>File naming for version control</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b="1" lang="en-GB" sz="1500">
                <a:solidFill>
                  <a:schemeClr val="dk2"/>
                </a:solidFill>
                <a:latin typeface="Raleway"/>
                <a:ea typeface="Raleway"/>
                <a:cs typeface="Raleway"/>
                <a:sym typeface="Raleway"/>
              </a:rPr>
              <a:t>PhD in Neuroscience &amp; Neuroimaging</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r>
              <a:rPr lang="en-GB" sz="1200">
                <a:solidFill>
                  <a:schemeClr val="dk2"/>
                </a:solidFill>
                <a:latin typeface="Raleway"/>
                <a:ea typeface="Raleway"/>
                <a:cs typeface="Raleway"/>
                <a:sym typeface="Raleway"/>
              </a:rPr>
              <a:t>Used </a:t>
            </a:r>
            <a:r>
              <a:rPr lang="en-GB" sz="1200">
                <a:solidFill>
                  <a:schemeClr val="dk2"/>
                </a:solidFill>
                <a:latin typeface="Raleway"/>
                <a:ea typeface="Raleway"/>
                <a:cs typeface="Raleway"/>
                <a:sym typeface="Raleway"/>
              </a:rPr>
              <a:t>GitHub</a:t>
            </a:r>
            <a:r>
              <a:rPr lang="en-GB" sz="1200">
                <a:solidFill>
                  <a:schemeClr val="dk2"/>
                </a:solidFill>
                <a:latin typeface="Raleway"/>
                <a:ea typeface="Raleway"/>
                <a:cs typeface="Raleway"/>
                <a:sym typeface="Raleway"/>
              </a:rPr>
              <a:t> to access </a:t>
            </a:r>
            <a:r>
              <a:rPr i="1" lang="en-GB" sz="1200">
                <a:solidFill>
                  <a:schemeClr val="dk2"/>
                </a:solidFill>
                <a:latin typeface="Raleway"/>
                <a:ea typeface="Raleway"/>
                <a:cs typeface="Raleway"/>
                <a:sym typeface="Raleway"/>
              </a:rPr>
              <a:t>other </a:t>
            </a:r>
            <a:r>
              <a:rPr i="1" lang="en-GB" sz="1200">
                <a:solidFill>
                  <a:schemeClr val="dk2"/>
                </a:solidFill>
                <a:latin typeface="Raleway"/>
                <a:ea typeface="Raleway"/>
                <a:cs typeface="Raleway"/>
                <a:sym typeface="Raleway"/>
              </a:rPr>
              <a:t>people’s</a:t>
            </a:r>
            <a:r>
              <a:rPr lang="en-GB" sz="1200">
                <a:solidFill>
                  <a:schemeClr val="dk2"/>
                </a:solidFill>
                <a:latin typeface="Raleway"/>
                <a:ea typeface="Raleway"/>
                <a:cs typeface="Raleway"/>
                <a:sym typeface="Raleway"/>
              </a:rPr>
              <a:t> data analysis code &amp; keep track of versions </a:t>
            </a:r>
            <a:br>
              <a:rPr lang="en-GB" sz="1200">
                <a:solidFill>
                  <a:schemeClr val="dk2"/>
                </a:solidFill>
                <a:latin typeface="Raleway"/>
                <a:ea typeface="Raleway"/>
                <a:cs typeface="Raleway"/>
                <a:sym typeface="Raleway"/>
              </a:rPr>
            </a:br>
            <a:br>
              <a:rPr b="1" lang="en-GB" sz="1500">
                <a:solidFill>
                  <a:schemeClr val="dk2"/>
                </a:solidFill>
                <a:latin typeface="Raleway"/>
                <a:ea typeface="Raleway"/>
                <a:cs typeface="Raleway"/>
                <a:sym typeface="Raleway"/>
              </a:rPr>
            </a:br>
            <a:r>
              <a:rPr b="1" lang="en-GB" sz="1500">
                <a:solidFill>
                  <a:schemeClr val="dk2"/>
                </a:solidFill>
                <a:latin typeface="Raleway"/>
                <a:ea typeface="Raleway"/>
                <a:cs typeface="Raleway"/>
                <a:sym typeface="Raleway"/>
              </a:rPr>
              <a:t>Postdoctoral Research Fellow (Neuroimaging)</a:t>
            </a:r>
            <a:br>
              <a:rPr lang="en-GB" sz="1500">
                <a:solidFill>
                  <a:schemeClr val="dk2"/>
                </a:solidFill>
                <a:latin typeface="Raleway"/>
                <a:ea typeface="Raleway"/>
                <a:cs typeface="Raleway"/>
                <a:sym typeface="Raleway"/>
              </a:rPr>
            </a:br>
            <a:r>
              <a:rPr lang="en-GB" sz="1200">
                <a:solidFill>
                  <a:schemeClr val="dk2"/>
                </a:solidFill>
                <a:latin typeface="Raleway"/>
                <a:ea typeface="Raleway"/>
                <a:cs typeface="Raleway"/>
                <a:sym typeface="Raleway"/>
              </a:rPr>
              <a:t>- Used </a:t>
            </a:r>
            <a:r>
              <a:rPr lang="en-GB" sz="1200">
                <a:solidFill>
                  <a:schemeClr val="dk2"/>
                </a:solidFill>
                <a:latin typeface="Raleway"/>
                <a:ea typeface="Raleway"/>
                <a:cs typeface="Raleway"/>
                <a:sym typeface="Raleway"/>
              </a:rPr>
              <a:t>GitHub</a:t>
            </a:r>
            <a:r>
              <a:rPr lang="en-GB" sz="1200">
                <a:solidFill>
                  <a:schemeClr val="dk2"/>
                </a:solidFill>
                <a:latin typeface="Raleway"/>
                <a:ea typeface="Raleway"/>
                <a:cs typeface="Raleway"/>
                <a:sym typeface="Raleway"/>
              </a:rPr>
              <a:t> regularly to work with my past &amp; future selves</a:t>
            </a:r>
            <a:br>
              <a:rPr lang="en-GB" sz="1200">
                <a:solidFill>
                  <a:schemeClr val="dk2"/>
                </a:solidFill>
                <a:latin typeface="Raleway"/>
                <a:ea typeface="Raleway"/>
                <a:cs typeface="Raleway"/>
                <a:sym typeface="Raleway"/>
              </a:rPr>
            </a:br>
            <a:r>
              <a:rPr lang="en-GB" sz="1200">
                <a:solidFill>
                  <a:schemeClr val="dk2"/>
                </a:solidFill>
                <a:latin typeface="Raleway"/>
                <a:ea typeface="Raleway"/>
                <a:cs typeface="Raleway"/>
                <a:sym typeface="Raleway"/>
              </a:rPr>
              <a:t>- Led creation of GitHub workflow for small research lab</a:t>
            </a:r>
            <a:br>
              <a:rPr lang="en-GB" sz="1200">
                <a:solidFill>
                  <a:schemeClr val="dk2"/>
                </a:solidFill>
                <a:latin typeface="Raleway"/>
                <a:ea typeface="Raleway"/>
                <a:cs typeface="Raleway"/>
                <a:sym typeface="Raleway"/>
              </a:rPr>
            </a:br>
            <a:r>
              <a:rPr lang="en-GB" sz="1200">
                <a:solidFill>
                  <a:schemeClr val="dk2"/>
                </a:solidFill>
                <a:latin typeface="Raleway"/>
                <a:ea typeface="Raleway"/>
                <a:cs typeface="Raleway"/>
                <a:sym typeface="Raleway"/>
              </a:rPr>
              <a:t>- Contributed to open science GitHub projects</a:t>
            </a:r>
            <a:br>
              <a:rPr lang="en-GB" sz="1200">
                <a:solidFill>
                  <a:schemeClr val="dk2"/>
                </a:solidFill>
                <a:latin typeface="Raleway"/>
                <a:ea typeface="Raleway"/>
                <a:cs typeface="Raleway"/>
                <a:sym typeface="Raleway"/>
              </a:rPr>
            </a:br>
            <a:r>
              <a:rPr lang="en-GB" sz="1200">
                <a:solidFill>
                  <a:schemeClr val="dk2"/>
                </a:solidFill>
                <a:latin typeface="Raleway"/>
                <a:ea typeface="Raleway"/>
                <a:cs typeface="Raleway"/>
                <a:sym typeface="Raleway"/>
              </a:rPr>
              <a:t>- Started to share analysis code alongside research publications</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b="1" lang="en-GB" sz="1500">
                <a:solidFill>
                  <a:schemeClr val="dk2"/>
                </a:solidFill>
                <a:latin typeface="Raleway"/>
                <a:ea typeface="Raleway"/>
                <a:cs typeface="Raleway"/>
                <a:sym typeface="Raleway"/>
              </a:rPr>
              <a:t>Data Wrangler at The Alan Turing Institute</a:t>
            </a:r>
            <a:br>
              <a:rPr lang="en-GB" sz="1500">
                <a:solidFill>
                  <a:schemeClr val="dk2"/>
                </a:solidFill>
                <a:latin typeface="Raleway"/>
                <a:ea typeface="Raleway"/>
                <a:cs typeface="Raleway"/>
                <a:sym typeface="Raleway"/>
              </a:rPr>
            </a:br>
            <a:r>
              <a:rPr lang="en-GB" sz="1200">
                <a:solidFill>
                  <a:schemeClr val="dk2"/>
                </a:solidFill>
                <a:latin typeface="Raleway"/>
                <a:ea typeface="Raleway"/>
                <a:cs typeface="Raleway"/>
                <a:sym typeface="Raleway"/>
              </a:rPr>
              <a:t>- Started using GitHub for project management</a:t>
            </a:r>
            <a:br>
              <a:rPr lang="en-GB" sz="1200">
                <a:solidFill>
                  <a:schemeClr val="dk2"/>
                </a:solidFill>
                <a:latin typeface="Raleway"/>
                <a:ea typeface="Raleway"/>
                <a:cs typeface="Raleway"/>
                <a:sym typeface="Raleway"/>
              </a:rPr>
            </a:br>
            <a:r>
              <a:rPr lang="en-GB" sz="1200">
                <a:solidFill>
                  <a:schemeClr val="dk2"/>
                </a:solidFill>
                <a:latin typeface="Raleway"/>
                <a:ea typeface="Raleway"/>
                <a:cs typeface="Raleway"/>
                <a:sym typeface="Raleway"/>
              </a:rPr>
              <a:t>- There is always more to learn … </a:t>
            </a:r>
            <a:endParaRPr sz="1200">
              <a:solidFill>
                <a:schemeClr val="dk2"/>
              </a:solidFill>
              <a:latin typeface="Raleway"/>
              <a:ea typeface="Raleway"/>
              <a:cs typeface="Raleway"/>
              <a:sym typeface="Raleway"/>
            </a:endParaRPr>
          </a:p>
        </p:txBody>
      </p:sp>
      <p:cxnSp>
        <p:nvCxnSpPr>
          <p:cNvPr id="107" name="Google Shape;107;p16"/>
          <p:cNvCxnSpPr/>
          <p:nvPr/>
        </p:nvCxnSpPr>
        <p:spPr>
          <a:xfrm flipH="1">
            <a:off x="2651725" y="1194675"/>
            <a:ext cx="2100" cy="3730200"/>
          </a:xfrm>
          <a:prstGeom prst="straightConnector1">
            <a:avLst/>
          </a:prstGeom>
          <a:noFill/>
          <a:ln cap="flat" cmpd="sng" w="19050">
            <a:solidFill>
              <a:schemeClr val="dk2"/>
            </a:solidFill>
            <a:prstDash val="solid"/>
            <a:round/>
            <a:headEnd len="med" w="med" type="none"/>
            <a:tailEnd len="med" w="med" type="none"/>
          </a:ln>
        </p:spPr>
      </p:cxnSp>
      <p:sp>
        <p:nvSpPr>
          <p:cNvPr id="108" name="Google Shape;108;p16"/>
          <p:cNvSpPr/>
          <p:nvPr/>
        </p:nvSpPr>
        <p:spPr>
          <a:xfrm>
            <a:off x="2588875" y="1398550"/>
            <a:ext cx="127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2588875" y="2160550"/>
            <a:ext cx="127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588875" y="2998750"/>
            <a:ext cx="127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2588875" y="4294150"/>
            <a:ext cx="127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6"/>
          <p:cNvPicPr preferRelativeResize="0"/>
          <p:nvPr/>
        </p:nvPicPr>
        <p:blipFill>
          <a:blip r:embed="rId3">
            <a:alphaModFix/>
          </a:blip>
          <a:stretch>
            <a:fillRect/>
          </a:stretch>
        </p:blipFill>
        <p:spPr>
          <a:xfrm>
            <a:off x="744075" y="1527424"/>
            <a:ext cx="1482323" cy="2077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3"/>
          <p:cNvSpPr txBox="1"/>
          <p:nvPr/>
        </p:nvSpPr>
        <p:spPr>
          <a:xfrm>
            <a:off x="745425" y="549400"/>
            <a:ext cx="7463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git concepts &amp; commands: </a:t>
            </a:r>
            <a:r>
              <a:rPr lang="en-GB" sz="2300">
                <a:solidFill>
                  <a:schemeClr val="dk2"/>
                </a:solidFill>
                <a:latin typeface="Raleway"/>
                <a:ea typeface="Raleway"/>
                <a:cs typeface="Raleway"/>
                <a:sym typeface="Raleway"/>
              </a:rPr>
              <a:t>managing commits</a:t>
            </a:r>
            <a:endParaRPr sz="2300"/>
          </a:p>
        </p:txBody>
      </p:sp>
      <p:sp>
        <p:nvSpPr>
          <p:cNvPr id="437" name="Google Shape;437;p43"/>
          <p:cNvSpPr txBox="1"/>
          <p:nvPr>
            <p:ph idx="1" type="body"/>
          </p:nvPr>
        </p:nvSpPr>
        <p:spPr>
          <a:xfrm>
            <a:off x="829225" y="1441200"/>
            <a:ext cx="7688700" cy="2769300"/>
          </a:xfrm>
          <a:prstGeom prst="rect">
            <a:avLst/>
          </a:prstGeom>
        </p:spPr>
        <p:txBody>
          <a:bodyPr anchorCtr="0" anchor="t" bIns="91425" lIns="91425" spcFirstLastPara="1" rIns="91425" wrap="square" tIns="91425">
            <a:normAutofit fontScale="32500" lnSpcReduction="20000"/>
          </a:bodyPr>
          <a:lstStyle/>
          <a:p>
            <a:pPr indent="-342106" lvl="0" marL="457200" rtl="0" algn="l">
              <a:spcBef>
                <a:spcPts val="1200"/>
              </a:spcBef>
              <a:spcAft>
                <a:spcPts val="0"/>
              </a:spcAft>
              <a:buClr>
                <a:schemeClr val="dk2"/>
              </a:buClr>
              <a:buSzPct val="100000"/>
              <a:buFont typeface="Raleway"/>
              <a:buChar char="●"/>
            </a:pPr>
            <a:r>
              <a:rPr lang="en-GB" sz="5500">
                <a:solidFill>
                  <a:schemeClr val="dk2"/>
                </a:solidFill>
                <a:latin typeface="Raleway"/>
                <a:ea typeface="Raleway"/>
                <a:cs typeface="Raleway"/>
                <a:sym typeface="Raleway"/>
              </a:rPr>
              <a:t>V</a:t>
            </a:r>
            <a:r>
              <a:rPr lang="en-GB" sz="5500">
                <a:solidFill>
                  <a:schemeClr val="dk2"/>
                </a:solidFill>
                <a:latin typeface="Raleway"/>
                <a:ea typeface="Raleway"/>
                <a:cs typeface="Raleway"/>
                <a:sym typeface="Raleway"/>
              </a:rPr>
              <a:t>iewing the git </a:t>
            </a:r>
            <a:r>
              <a:rPr b="1" lang="en-GB" sz="5500">
                <a:solidFill>
                  <a:srgbClr val="F2B705"/>
                </a:solidFill>
                <a:latin typeface="Raleway"/>
                <a:ea typeface="Raleway"/>
                <a:cs typeface="Raleway"/>
                <a:sym typeface="Raleway"/>
              </a:rPr>
              <a:t>logs </a:t>
            </a:r>
            <a:r>
              <a:rPr lang="en-GB" sz="5500">
                <a:solidFill>
                  <a:schemeClr val="dk2"/>
                </a:solidFill>
                <a:latin typeface="Raleway"/>
                <a:ea typeface="Raleway"/>
                <a:cs typeface="Raleway"/>
                <a:sym typeface="Raleway"/>
              </a:rPr>
              <a:t>shows the history of the repository</a:t>
            </a:r>
            <a:br>
              <a:rPr lang="en-GB" sz="5500">
                <a:solidFill>
                  <a:schemeClr val="dk2"/>
                </a:solidFill>
                <a:latin typeface="Raleway"/>
                <a:ea typeface="Raleway"/>
                <a:cs typeface="Raleway"/>
                <a:sym typeface="Raleway"/>
              </a:rPr>
            </a:br>
            <a:endParaRPr sz="5500">
              <a:solidFill>
                <a:schemeClr val="dk2"/>
              </a:solidFill>
              <a:latin typeface="Raleway"/>
              <a:ea typeface="Raleway"/>
              <a:cs typeface="Raleway"/>
              <a:sym typeface="Raleway"/>
            </a:endParaRPr>
          </a:p>
          <a:p>
            <a:pPr indent="-342106" lvl="1" marL="914400" rtl="0" algn="l">
              <a:spcBef>
                <a:spcPts val="0"/>
              </a:spcBef>
              <a:spcAft>
                <a:spcPts val="0"/>
              </a:spcAft>
              <a:buClr>
                <a:schemeClr val="dk2"/>
              </a:buClr>
              <a:buSzPct val="100000"/>
              <a:buFont typeface="Raleway"/>
              <a:buChar char="○"/>
            </a:pPr>
            <a:r>
              <a:rPr lang="en-GB" sz="5500">
                <a:solidFill>
                  <a:schemeClr val="dk2"/>
                </a:solidFill>
                <a:latin typeface="Raleway"/>
                <a:ea typeface="Raleway"/>
                <a:cs typeface="Raleway"/>
                <a:sym typeface="Raleway"/>
              </a:rPr>
              <a:t>Each commit will have four main features attached: </a:t>
            </a:r>
            <a:br>
              <a:rPr lang="en-GB" sz="5500">
                <a:solidFill>
                  <a:schemeClr val="dk2"/>
                </a:solidFill>
                <a:latin typeface="Raleway"/>
                <a:ea typeface="Raleway"/>
                <a:cs typeface="Raleway"/>
                <a:sym typeface="Raleway"/>
              </a:rPr>
            </a:br>
            <a:r>
              <a:rPr lang="en-GB" sz="5500">
                <a:solidFill>
                  <a:schemeClr val="dk2"/>
                </a:solidFill>
                <a:latin typeface="Raleway"/>
                <a:ea typeface="Raleway"/>
                <a:cs typeface="Raleway"/>
                <a:sym typeface="Raleway"/>
              </a:rPr>
              <a:t>a message, a time, a username, and a unique ID</a:t>
            </a:r>
            <a:br>
              <a:rPr lang="en-GB" sz="5500">
                <a:solidFill>
                  <a:schemeClr val="dk2"/>
                </a:solidFill>
                <a:latin typeface="Raleway"/>
                <a:ea typeface="Raleway"/>
                <a:cs typeface="Raleway"/>
                <a:sym typeface="Raleway"/>
              </a:rPr>
            </a:br>
            <a:endParaRPr sz="5500">
              <a:solidFill>
                <a:schemeClr val="dk2"/>
              </a:solidFill>
              <a:latin typeface="Raleway"/>
              <a:ea typeface="Raleway"/>
              <a:cs typeface="Raleway"/>
              <a:sym typeface="Raleway"/>
            </a:endParaRPr>
          </a:p>
          <a:p>
            <a:pPr indent="-342106" lvl="0" marL="457200" rtl="0" algn="l">
              <a:spcBef>
                <a:spcPts val="0"/>
              </a:spcBef>
              <a:spcAft>
                <a:spcPts val="0"/>
              </a:spcAft>
              <a:buClr>
                <a:schemeClr val="dk2"/>
              </a:buClr>
              <a:buSzPct val="100000"/>
              <a:buFont typeface="Raleway"/>
              <a:buChar char="●"/>
            </a:pPr>
            <a:r>
              <a:rPr lang="en-GB" sz="5500">
                <a:solidFill>
                  <a:schemeClr val="dk2"/>
                </a:solidFill>
                <a:latin typeface="Raleway"/>
                <a:ea typeface="Raleway"/>
                <a:cs typeface="Raleway"/>
                <a:sym typeface="Raleway"/>
              </a:rPr>
              <a:t>Using commit features we can </a:t>
            </a:r>
            <a:r>
              <a:rPr b="1" lang="en-GB" sz="5500">
                <a:solidFill>
                  <a:srgbClr val="F2B705"/>
                </a:solidFill>
                <a:latin typeface="Raleway"/>
                <a:ea typeface="Raleway"/>
                <a:cs typeface="Raleway"/>
                <a:sym typeface="Raleway"/>
              </a:rPr>
              <a:t>checkout</a:t>
            </a:r>
            <a:r>
              <a:rPr lang="en-GB" sz="5500">
                <a:solidFill>
                  <a:schemeClr val="dk2"/>
                </a:solidFill>
                <a:latin typeface="Raleway"/>
                <a:ea typeface="Raleway"/>
                <a:cs typeface="Raleway"/>
                <a:sym typeface="Raleway"/>
              </a:rPr>
              <a:t> to previous states, and </a:t>
            </a:r>
            <a:r>
              <a:rPr b="1" lang="en-GB" sz="5500">
                <a:solidFill>
                  <a:srgbClr val="F2B705"/>
                </a:solidFill>
                <a:latin typeface="Raleway"/>
                <a:ea typeface="Raleway"/>
                <a:cs typeface="Raleway"/>
                <a:sym typeface="Raleway"/>
              </a:rPr>
              <a:t>reset</a:t>
            </a:r>
            <a:r>
              <a:rPr lang="en-GB" sz="5500">
                <a:solidFill>
                  <a:schemeClr val="dk2"/>
                </a:solidFill>
                <a:latin typeface="Raleway"/>
                <a:ea typeface="Raleway"/>
                <a:cs typeface="Raleway"/>
                <a:sym typeface="Raleway"/>
              </a:rPr>
              <a:t> or </a:t>
            </a:r>
            <a:r>
              <a:rPr b="1" lang="en-GB" sz="5500">
                <a:solidFill>
                  <a:srgbClr val="F2B705"/>
                </a:solidFill>
                <a:latin typeface="Raleway"/>
                <a:ea typeface="Raleway"/>
                <a:cs typeface="Raleway"/>
                <a:sym typeface="Raleway"/>
              </a:rPr>
              <a:t>revert</a:t>
            </a:r>
            <a:r>
              <a:rPr lang="en-GB" sz="5500">
                <a:solidFill>
                  <a:schemeClr val="dk2"/>
                </a:solidFill>
                <a:latin typeface="Raleway"/>
                <a:ea typeface="Raleway"/>
                <a:cs typeface="Raleway"/>
                <a:sym typeface="Raleway"/>
              </a:rPr>
              <a:t> previously applied changes</a:t>
            </a:r>
            <a:endParaRPr sz="5500">
              <a:solidFill>
                <a:schemeClr val="dk2"/>
              </a:solidFill>
              <a:latin typeface="Raleway"/>
              <a:ea typeface="Raleway"/>
              <a:cs typeface="Raleway"/>
              <a:sym typeface="Raleway"/>
            </a:endParaRPr>
          </a:p>
          <a:p>
            <a:pPr indent="0" lvl="0" marL="457200" rtl="0" algn="l">
              <a:spcBef>
                <a:spcPts val="1200"/>
              </a:spcBef>
              <a:spcAft>
                <a:spcPts val="0"/>
              </a:spcAft>
              <a:buNone/>
            </a:pPr>
            <a:r>
              <a:t/>
            </a:r>
            <a:endParaRPr sz="1800">
              <a:solidFill>
                <a:schemeClr val="dk2"/>
              </a:solidFill>
              <a:latin typeface="Raleway"/>
              <a:ea typeface="Raleway"/>
              <a:cs typeface="Raleway"/>
              <a:sym typeface="Raleway"/>
            </a:endParaRPr>
          </a:p>
          <a:p>
            <a:pPr indent="0" lvl="0" marL="0" rtl="0" algn="l">
              <a:spcBef>
                <a:spcPts val="1200"/>
              </a:spcBef>
              <a:spcAft>
                <a:spcPts val="0"/>
              </a:spcAft>
              <a:buNone/>
            </a:pPr>
            <a:r>
              <a:t/>
            </a:r>
            <a:endParaRPr sz="1800">
              <a:solidFill>
                <a:schemeClr val="dk2"/>
              </a:solidFill>
              <a:latin typeface="Raleway"/>
              <a:ea typeface="Raleway"/>
              <a:cs typeface="Raleway"/>
              <a:sym typeface="Raleway"/>
            </a:endParaRPr>
          </a:p>
          <a:p>
            <a:pPr indent="0" lvl="0" marL="0" rtl="0" algn="l">
              <a:spcBef>
                <a:spcPts val="1200"/>
              </a:spcBef>
              <a:spcAft>
                <a:spcPts val="1200"/>
              </a:spcAft>
              <a:buNone/>
            </a:pPr>
            <a:r>
              <a:t/>
            </a:r>
            <a:endParaRPr sz="1800">
              <a:solidFill>
                <a:schemeClr val="dk2"/>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5000"/>
              <a:t>Summary of lesson 1</a:t>
            </a:r>
            <a:br>
              <a:rPr lang="en-GB" sz="5000"/>
            </a:b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727650" y="575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Summary</a:t>
            </a:r>
            <a:endParaRPr/>
          </a:p>
        </p:txBody>
      </p:sp>
      <p:sp>
        <p:nvSpPr>
          <p:cNvPr id="448" name="Google Shape;448;p45"/>
          <p:cNvSpPr txBox="1"/>
          <p:nvPr/>
        </p:nvSpPr>
        <p:spPr>
          <a:xfrm>
            <a:off x="829600" y="1388500"/>
            <a:ext cx="8219100" cy="3336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Version control </a:t>
            </a:r>
            <a:r>
              <a:rPr lang="en-GB" sz="1500">
                <a:solidFill>
                  <a:schemeClr val="dk2"/>
                </a:solidFill>
                <a:latin typeface="Raleway"/>
                <a:ea typeface="Raleway"/>
                <a:cs typeface="Raleway"/>
                <a:sym typeface="Raleway"/>
              </a:rPr>
              <a:t>allows us to record changes in a set of files over time</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Version control is useful </a:t>
            </a:r>
            <a:r>
              <a:rPr lang="en-GB" sz="1500">
                <a:solidFill>
                  <a:schemeClr val="dk2"/>
                </a:solidFill>
                <a:latin typeface="Raleway"/>
                <a:ea typeface="Raleway"/>
                <a:cs typeface="Raleway"/>
                <a:sym typeface="Raleway"/>
              </a:rPr>
              <a:t>as a data management tool, allowing us to track history, review changes and go back to earlier versions</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Git</a:t>
            </a:r>
            <a:r>
              <a:rPr lang="en-GB" sz="1500">
                <a:solidFill>
                  <a:schemeClr val="dk2"/>
                </a:solidFill>
                <a:latin typeface="Raleway"/>
                <a:ea typeface="Raleway"/>
                <a:cs typeface="Raleway"/>
                <a:sym typeface="Raleway"/>
              </a:rPr>
              <a:t> is one of the most widely used version control systems </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You can use git</a:t>
            </a:r>
            <a:r>
              <a:rPr lang="en-GB" sz="1500">
                <a:solidFill>
                  <a:schemeClr val="dk2"/>
                </a:solidFill>
                <a:latin typeface="Raleway"/>
                <a:ea typeface="Raleway"/>
                <a:cs typeface="Raleway"/>
                <a:sym typeface="Raleway"/>
              </a:rPr>
              <a:t> </a:t>
            </a:r>
            <a:r>
              <a:rPr b="1" lang="en-GB" sz="1500">
                <a:solidFill>
                  <a:schemeClr val="dk2"/>
                </a:solidFill>
                <a:latin typeface="Raleway"/>
                <a:ea typeface="Raleway"/>
                <a:cs typeface="Raleway"/>
                <a:sym typeface="Raleway"/>
              </a:rPr>
              <a:t>locally</a:t>
            </a:r>
            <a:r>
              <a:rPr lang="en-GB" sz="1500">
                <a:solidFill>
                  <a:schemeClr val="dk2"/>
                </a:solidFill>
                <a:latin typeface="Raleway"/>
                <a:ea typeface="Raleway"/>
                <a:cs typeface="Raleway"/>
                <a:sym typeface="Raleway"/>
              </a:rPr>
              <a:t> via the command line, software extensions or git clients (e.g. GitHub Desktop)</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0" marL="457200" rtl="0" algn="l">
              <a:lnSpc>
                <a:spcPct val="115000"/>
              </a:lnSpc>
              <a:spcBef>
                <a:spcPts val="0"/>
              </a:spcBef>
              <a:spcAft>
                <a:spcPts val="0"/>
              </a:spcAft>
              <a:buClr>
                <a:schemeClr val="dk2"/>
              </a:buClr>
              <a:buSzPts val="1500"/>
              <a:buFont typeface="Raleway"/>
              <a:buChar char="●"/>
            </a:pPr>
            <a:r>
              <a:rPr b="1" lang="en-GB" sz="1500">
                <a:solidFill>
                  <a:schemeClr val="dk2"/>
                </a:solidFill>
                <a:latin typeface="Raleway"/>
                <a:ea typeface="Raleway"/>
                <a:cs typeface="Raleway"/>
                <a:sym typeface="Raleway"/>
              </a:rPr>
              <a:t>GitHub Desktop</a:t>
            </a:r>
            <a:r>
              <a:rPr lang="en-GB" sz="1500">
                <a:solidFill>
                  <a:schemeClr val="dk2"/>
                </a:solidFill>
                <a:latin typeface="Raleway"/>
                <a:ea typeface="Raleway"/>
                <a:cs typeface="Raleway"/>
                <a:sym typeface="Raleway"/>
              </a:rPr>
              <a:t> allows you to interact with git locally using a Graphical User Interface</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(and facilitates collaboration with others - lesson 2 &amp; 3)</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idx="1" type="body"/>
          </p:nvPr>
        </p:nvSpPr>
        <p:spPr>
          <a:xfrm>
            <a:off x="768600" y="1301900"/>
            <a:ext cx="8196300" cy="3746700"/>
          </a:xfrm>
          <a:prstGeom prst="rect">
            <a:avLst/>
          </a:prstGeom>
        </p:spPr>
        <p:txBody>
          <a:bodyPr anchorCtr="0" anchor="t" bIns="91425" lIns="91425" spcFirstLastPara="1" rIns="91425" wrap="square" tIns="91425">
            <a:normAutofit lnSpcReduction="10000"/>
          </a:bodyPr>
          <a:lstStyle/>
          <a:p>
            <a:pPr indent="-323850" lvl="0" marL="457200" rtl="0" algn="l">
              <a:lnSpc>
                <a:spcPct val="100000"/>
              </a:lnSpc>
              <a:spcBef>
                <a:spcPts val="0"/>
              </a:spcBef>
              <a:spcAft>
                <a:spcPts val="0"/>
              </a:spcAft>
              <a:buClr>
                <a:srgbClr val="000000"/>
              </a:buClr>
              <a:buSzPts val="1500"/>
              <a:buFont typeface="Raleway"/>
              <a:buChar char="●"/>
            </a:pPr>
            <a:r>
              <a:rPr lang="en-GB" sz="1500">
                <a:solidFill>
                  <a:srgbClr val="000000"/>
                </a:solidFill>
                <a:latin typeface="Raleway"/>
                <a:ea typeface="Raleway"/>
                <a:cs typeface="Raleway"/>
                <a:sym typeface="Raleway"/>
              </a:rPr>
              <a:t>There are best practices when setting up a new repo (e.g. </a:t>
            </a:r>
            <a:r>
              <a:rPr i="1" lang="en-GB" sz="1500">
                <a:solidFill>
                  <a:srgbClr val="000000"/>
                </a:solidFill>
                <a:latin typeface="Raleway"/>
                <a:ea typeface="Raleway"/>
                <a:cs typeface="Raleway"/>
                <a:sym typeface="Raleway"/>
              </a:rPr>
              <a:t>README</a:t>
            </a:r>
            <a:r>
              <a:rPr lang="en-GB" sz="1500">
                <a:solidFill>
                  <a:srgbClr val="000000"/>
                </a:solidFill>
                <a:latin typeface="Raleway"/>
                <a:ea typeface="Raleway"/>
                <a:cs typeface="Raleway"/>
                <a:sym typeface="Raleway"/>
              </a:rPr>
              <a:t> file, </a:t>
            </a:r>
            <a:r>
              <a:rPr i="1" lang="en-GB" sz="1500">
                <a:solidFill>
                  <a:srgbClr val="000000"/>
                </a:solidFill>
                <a:latin typeface="Raleway"/>
                <a:ea typeface="Raleway"/>
                <a:cs typeface="Raleway"/>
                <a:sym typeface="Raleway"/>
              </a:rPr>
              <a:t>LICENSE</a:t>
            </a:r>
            <a:r>
              <a:rPr lang="en-GB" sz="1500">
                <a:solidFill>
                  <a:srgbClr val="000000"/>
                </a:solidFill>
                <a:latin typeface="Raleway"/>
                <a:ea typeface="Raleway"/>
                <a:cs typeface="Raleway"/>
                <a:sym typeface="Raleway"/>
              </a:rPr>
              <a:t> file, .</a:t>
            </a:r>
            <a:r>
              <a:rPr i="1" lang="en-GB" sz="1500">
                <a:solidFill>
                  <a:srgbClr val="000000"/>
                </a:solidFill>
                <a:latin typeface="Raleway"/>
                <a:ea typeface="Raleway"/>
                <a:cs typeface="Raleway"/>
                <a:sym typeface="Raleway"/>
              </a:rPr>
              <a:t>gitignore</a:t>
            </a:r>
            <a:r>
              <a:rPr b="1" lang="en-GB" sz="1500">
                <a:solidFill>
                  <a:srgbClr val="000000"/>
                </a:solidFill>
                <a:latin typeface="Raleway"/>
                <a:ea typeface="Raleway"/>
                <a:cs typeface="Raleway"/>
                <a:sym typeface="Raleway"/>
              </a:rPr>
              <a:t> </a:t>
            </a:r>
            <a:r>
              <a:rPr lang="en-GB" sz="1500">
                <a:solidFill>
                  <a:srgbClr val="000000"/>
                </a:solidFill>
                <a:latin typeface="Raleway"/>
                <a:ea typeface="Raleway"/>
                <a:cs typeface="Raleway"/>
                <a:sym typeface="Raleway"/>
              </a:rPr>
              <a:t>file) that we did not cover in detail - pick that up in lesson 2</a:t>
            </a:r>
            <a:br>
              <a:rPr lang="en-GB" sz="1500">
                <a:solidFill>
                  <a:srgbClr val="000000"/>
                </a:solidFill>
                <a:latin typeface="Raleway"/>
                <a:ea typeface="Raleway"/>
                <a:cs typeface="Raleway"/>
                <a:sym typeface="Raleway"/>
              </a:rPr>
            </a:br>
            <a:endParaRPr sz="1500">
              <a:solidFill>
                <a:srgbClr val="000000"/>
              </a:solidFill>
              <a:latin typeface="Raleway"/>
              <a:ea typeface="Raleway"/>
              <a:cs typeface="Raleway"/>
              <a:sym typeface="Raleway"/>
            </a:endParaRPr>
          </a:p>
          <a:p>
            <a:pPr indent="-323850" lvl="0" marL="457200" rtl="0" algn="l">
              <a:lnSpc>
                <a:spcPct val="100000"/>
              </a:lnSpc>
              <a:spcBef>
                <a:spcPts val="0"/>
              </a:spcBef>
              <a:spcAft>
                <a:spcPts val="0"/>
              </a:spcAft>
              <a:buClr>
                <a:srgbClr val="000000"/>
              </a:buClr>
              <a:buSzPts val="1500"/>
              <a:buFont typeface="Raleway"/>
              <a:buChar char="●"/>
            </a:pPr>
            <a:r>
              <a:rPr lang="en-GB" sz="1500">
                <a:solidFill>
                  <a:srgbClr val="000000"/>
                </a:solidFill>
                <a:latin typeface="Raleway"/>
                <a:ea typeface="Raleway"/>
                <a:cs typeface="Raleway"/>
                <a:sym typeface="Raleway"/>
              </a:rPr>
              <a:t>GitHub Desktop is one of the most accessible git clients for getting started but … </a:t>
            </a:r>
            <a:endParaRPr sz="1500">
              <a:solidFill>
                <a:srgbClr val="000000"/>
              </a:solidFill>
              <a:latin typeface="Raleway"/>
              <a:ea typeface="Raleway"/>
              <a:cs typeface="Raleway"/>
              <a:sym typeface="Raleway"/>
            </a:endParaRPr>
          </a:p>
          <a:p>
            <a:pPr indent="-311150" lvl="1" marL="914400" rtl="0" algn="l">
              <a:lnSpc>
                <a:spcPct val="100000"/>
              </a:lnSpc>
              <a:spcBef>
                <a:spcPts val="0"/>
              </a:spcBef>
              <a:spcAft>
                <a:spcPts val="0"/>
              </a:spcAft>
              <a:buClr>
                <a:srgbClr val="000000"/>
              </a:buClr>
              <a:buSzPts val="1300"/>
              <a:buFont typeface="Raleway"/>
              <a:buChar char="○"/>
            </a:pPr>
            <a:r>
              <a:rPr lang="en-GB" sz="1300">
                <a:solidFill>
                  <a:srgbClr val="000000"/>
                </a:solidFill>
                <a:latin typeface="Raleway"/>
                <a:ea typeface="Raleway"/>
                <a:cs typeface="Raleway"/>
                <a:sym typeface="Raleway"/>
              </a:rPr>
              <a:t>It has limitations (staging less explicit, lacks some advance features, less </a:t>
            </a:r>
            <a:r>
              <a:rPr lang="en-GB" sz="1300">
                <a:solidFill>
                  <a:srgbClr val="000000"/>
                </a:solidFill>
                <a:latin typeface="Raleway"/>
                <a:ea typeface="Raleway"/>
                <a:cs typeface="Raleway"/>
                <a:sym typeface="Raleway"/>
              </a:rPr>
              <a:t>interchangeable</a:t>
            </a:r>
            <a:r>
              <a:rPr lang="en-GB" sz="1300">
                <a:solidFill>
                  <a:srgbClr val="000000"/>
                </a:solidFill>
                <a:latin typeface="Raleway"/>
                <a:ea typeface="Raleway"/>
                <a:cs typeface="Raleway"/>
                <a:sym typeface="Raleway"/>
              </a:rPr>
              <a:t>)</a:t>
            </a:r>
            <a:endParaRPr sz="1300">
              <a:solidFill>
                <a:srgbClr val="000000"/>
              </a:solidFill>
              <a:latin typeface="Raleway"/>
              <a:ea typeface="Raleway"/>
              <a:cs typeface="Raleway"/>
              <a:sym typeface="Raleway"/>
            </a:endParaRPr>
          </a:p>
          <a:p>
            <a:pPr indent="-311150" lvl="1" marL="914400" rtl="0" algn="l">
              <a:lnSpc>
                <a:spcPct val="100000"/>
              </a:lnSpc>
              <a:spcBef>
                <a:spcPts val="0"/>
              </a:spcBef>
              <a:spcAft>
                <a:spcPts val="0"/>
              </a:spcAft>
              <a:buClr>
                <a:srgbClr val="000000"/>
              </a:buClr>
              <a:buSzPts val="1300"/>
              <a:buFont typeface="Raleway"/>
              <a:buChar char="○"/>
            </a:pPr>
            <a:r>
              <a:rPr lang="en-GB" sz="1300">
                <a:solidFill>
                  <a:srgbClr val="000000"/>
                </a:solidFill>
                <a:latin typeface="Raleway"/>
                <a:ea typeface="Raleway"/>
                <a:cs typeface="Raleway"/>
                <a:sym typeface="Raleway"/>
              </a:rPr>
              <a:t>Use the best tool for your workflow (e.g. command line, software extensions)</a:t>
            </a:r>
            <a:endParaRPr sz="1300">
              <a:solidFill>
                <a:srgbClr val="000000"/>
              </a:solidFill>
              <a:latin typeface="Raleway"/>
              <a:ea typeface="Raleway"/>
              <a:cs typeface="Raleway"/>
              <a:sym typeface="Raleway"/>
            </a:endParaRPr>
          </a:p>
          <a:p>
            <a:pPr indent="0" lvl="0" marL="914400" rtl="0" algn="l">
              <a:lnSpc>
                <a:spcPct val="100000"/>
              </a:lnSpc>
              <a:spcBef>
                <a:spcPts val="0"/>
              </a:spcBef>
              <a:spcAft>
                <a:spcPts val="0"/>
              </a:spcAft>
              <a:buNone/>
            </a:pPr>
            <a:r>
              <a:t/>
            </a:r>
            <a:endParaRPr sz="1500">
              <a:solidFill>
                <a:srgbClr val="000000"/>
              </a:solidFill>
              <a:latin typeface="Raleway"/>
              <a:ea typeface="Raleway"/>
              <a:cs typeface="Raleway"/>
              <a:sym typeface="Raleway"/>
            </a:endParaRPr>
          </a:p>
          <a:p>
            <a:pPr indent="0" lvl="0" marL="457200" rtl="0" algn="l">
              <a:lnSpc>
                <a:spcPct val="100000"/>
              </a:lnSpc>
              <a:spcBef>
                <a:spcPts val="0"/>
              </a:spcBef>
              <a:spcAft>
                <a:spcPts val="0"/>
              </a:spcAft>
              <a:buNone/>
            </a:pPr>
            <a:r>
              <a:t/>
            </a:r>
            <a:endParaRPr sz="1500">
              <a:solidFill>
                <a:srgbClr val="000000"/>
              </a:solidFill>
              <a:latin typeface="Raleway"/>
              <a:ea typeface="Raleway"/>
              <a:cs typeface="Raleway"/>
              <a:sym typeface="Raleway"/>
            </a:endParaRPr>
          </a:p>
          <a:p>
            <a:pPr indent="0" lvl="0" marL="457200" rtl="0" algn="l">
              <a:lnSpc>
                <a:spcPct val="100000"/>
              </a:lnSpc>
              <a:spcBef>
                <a:spcPts val="0"/>
              </a:spcBef>
              <a:spcAft>
                <a:spcPts val="0"/>
              </a:spcAft>
              <a:buNone/>
            </a:pPr>
            <a:r>
              <a:t/>
            </a:r>
            <a:endParaRPr sz="1500">
              <a:solidFill>
                <a:srgbClr val="000000"/>
              </a:solidFill>
              <a:latin typeface="Raleway"/>
              <a:ea typeface="Raleway"/>
              <a:cs typeface="Raleway"/>
              <a:sym typeface="Raleway"/>
            </a:endParaRPr>
          </a:p>
          <a:p>
            <a:pPr indent="-323850" lvl="0" marL="457200" rtl="0" algn="l">
              <a:lnSpc>
                <a:spcPct val="100000"/>
              </a:lnSpc>
              <a:spcBef>
                <a:spcPts val="0"/>
              </a:spcBef>
              <a:spcAft>
                <a:spcPts val="0"/>
              </a:spcAft>
              <a:buClr>
                <a:srgbClr val="000000"/>
              </a:buClr>
              <a:buSzPts val="1500"/>
              <a:buFont typeface="Raleway"/>
              <a:buChar char="●"/>
            </a:pPr>
            <a:r>
              <a:rPr lang="en-GB" sz="1500">
                <a:solidFill>
                  <a:srgbClr val="000000"/>
                </a:solidFill>
                <a:latin typeface="Raleway"/>
                <a:ea typeface="Raleway"/>
                <a:cs typeface="Raleway"/>
                <a:sym typeface="Raleway"/>
              </a:rPr>
              <a:t>Notable limitations of git</a:t>
            </a:r>
            <a:br>
              <a:rPr lang="en-GB" sz="1500">
                <a:solidFill>
                  <a:srgbClr val="000000"/>
                </a:solidFill>
                <a:latin typeface="Raleway"/>
                <a:ea typeface="Raleway"/>
                <a:cs typeface="Raleway"/>
                <a:sym typeface="Raleway"/>
              </a:rPr>
            </a:br>
            <a:endParaRPr sz="1500">
              <a:solidFill>
                <a:srgbClr val="000000"/>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Binary files (some spreadsheets,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images) - </a:t>
            </a:r>
            <a:r>
              <a:rPr lang="en-GB" sz="1500">
                <a:solidFill>
                  <a:schemeClr val="dk2"/>
                </a:solidFill>
                <a:latin typeface="Raleway"/>
                <a:ea typeface="Raleway"/>
                <a:cs typeface="Raleway"/>
                <a:sym typeface="Raleway"/>
              </a:rPr>
              <a:t>particularly</a:t>
            </a:r>
            <a:r>
              <a:rPr lang="en-GB" sz="1500">
                <a:solidFill>
                  <a:schemeClr val="dk2"/>
                </a:solidFill>
                <a:latin typeface="Raleway"/>
                <a:ea typeface="Raleway"/>
                <a:cs typeface="Raleway"/>
                <a:sym typeface="Raleway"/>
              </a:rPr>
              <a:t> if large</a:t>
            </a:r>
            <a:br>
              <a:rPr lang="en-GB"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What about datasets?</a:t>
            </a:r>
            <a:endParaRPr sz="15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1500">
              <a:solidFill>
                <a:srgbClr val="000000"/>
              </a:solidFill>
              <a:latin typeface="Raleway"/>
              <a:ea typeface="Raleway"/>
              <a:cs typeface="Raleway"/>
              <a:sym typeface="Raleway"/>
            </a:endParaRPr>
          </a:p>
        </p:txBody>
      </p:sp>
      <p:sp>
        <p:nvSpPr>
          <p:cNvPr id="454" name="Google Shape;454;p46"/>
          <p:cNvSpPr txBox="1"/>
          <p:nvPr>
            <p:ph type="title"/>
          </p:nvPr>
        </p:nvSpPr>
        <p:spPr>
          <a:xfrm>
            <a:off x="768600" y="575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Extra considerations</a:t>
            </a:r>
            <a:endParaRPr/>
          </a:p>
        </p:txBody>
      </p:sp>
      <p:pic>
        <p:nvPicPr>
          <p:cNvPr id="455" name="Google Shape;455;p46"/>
          <p:cNvPicPr preferRelativeResize="0"/>
          <p:nvPr/>
        </p:nvPicPr>
        <p:blipFill>
          <a:blip r:embed="rId3">
            <a:alphaModFix/>
          </a:blip>
          <a:stretch>
            <a:fillRect/>
          </a:stretch>
        </p:blipFill>
        <p:spPr>
          <a:xfrm>
            <a:off x="4250500" y="4392150"/>
            <a:ext cx="535200" cy="535200"/>
          </a:xfrm>
          <a:prstGeom prst="rect">
            <a:avLst/>
          </a:prstGeom>
          <a:noFill/>
          <a:ln>
            <a:noFill/>
          </a:ln>
        </p:spPr>
      </p:pic>
      <p:cxnSp>
        <p:nvCxnSpPr>
          <p:cNvPr id="456" name="Google Shape;456;p46"/>
          <p:cNvCxnSpPr/>
          <p:nvPr/>
        </p:nvCxnSpPr>
        <p:spPr>
          <a:xfrm flipH="1" rot="10800000">
            <a:off x="931075" y="3141250"/>
            <a:ext cx="7931400" cy="1895100"/>
          </a:xfrm>
          <a:prstGeom prst="bentConnector3">
            <a:avLst>
              <a:gd fmla="val 50000" name="adj1"/>
            </a:avLst>
          </a:prstGeom>
          <a:noFill/>
          <a:ln cap="flat" cmpd="sng" w="9525">
            <a:solidFill>
              <a:srgbClr val="F2B705"/>
            </a:solidFill>
            <a:prstDash val="solid"/>
            <a:round/>
            <a:headEnd len="med" w="med" type="none"/>
            <a:tailEnd len="med" w="med" type="none"/>
          </a:ln>
        </p:spPr>
      </p:cxnSp>
      <p:sp>
        <p:nvSpPr>
          <p:cNvPr id="457" name="Google Shape;457;p46"/>
          <p:cNvSpPr txBox="1"/>
          <p:nvPr/>
        </p:nvSpPr>
        <p:spPr>
          <a:xfrm>
            <a:off x="4892400" y="2862900"/>
            <a:ext cx="40464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rgbClr val="F2B705"/>
                </a:solidFill>
                <a:latin typeface="Raleway"/>
                <a:ea typeface="Raleway"/>
                <a:cs typeface="Raleway"/>
                <a:sym typeface="Raleway"/>
              </a:rPr>
              <a:t>Resources to help</a:t>
            </a:r>
            <a:br>
              <a:rPr b="1" lang="en-GB" sz="1300">
                <a:solidFill>
                  <a:srgbClr val="F2B705"/>
                </a:solidFill>
                <a:latin typeface="Raleway"/>
                <a:ea typeface="Raleway"/>
                <a:cs typeface="Raleway"/>
                <a:sym typeface="Raleway"/>
              </a:rPr>
            </a:br>
            <a:endParaRPr b="1" sz="1300">
              <a:solidFill>
                <a:srgbClr val="F2B705"/>
              </a:solidFill>
              <a:latin typeface="Raleway"/>
              <a:ea typeface="Raleway"/>
              <a:cs typeface="Raleway"/>
              <a:sym typeface="Raleway"/>
            </a:endParaRPr>
          </a:p>
          <a:p>
            <a:pPr indent="0" lvl="0" marL="0" rtl="0" algn="l">
              <a:spcBef>
                <a:spcPts val="0"/>
              </a:spcBef>
              <a:spcAft>
                <a:spcPts val="0"/>
              </a:spcAft>
              <a:buNone/>
            </a:pPr>
            <a:r>
              <a:rPr b="1" lang="en-GB" sz="1300">
                <a:solidFill>
                  <a:schemeClr val="dk2"/>
                </a:solidFill>
                <a:latin typeface="Raleway"/>
                <a:ea typeface="Raleway"/>
                <a:cs typeface="Raleway"/>
                <a:sym typeface="Raleway"/>
              </a:rPr>
              <a:t>.gitattributes</a:t>
            </a:r>
            <a:r>
              <a:rPr lang="en-GB" sz="1300">
                <a:solidFill>
                  <a:schemeClr val="dk2"/>
                </a:solidFill>
                <a:latin typeface="Raleway"/>
                <a:ea typeface="Raleway"/>
                <a:cs typeface="Raleway"/>
                <a:sym typeface="Raleway"/>
              </a:rPr>
              <a:t> - tell git how to handle certain files</a:t>
            </a:r>
            <a:endParaRPr sz="1300">
              <a:solidFill>
                <a:schemeClr val="dk2"/>
              </a:solidFill>
              <a:latin typeface="Raleway"/>
              <a:ea typeface="Raleway"/>
              <a:cs typeface="Raleway"/>
              <a:sym typeface="Raleway"/>
            </a:endParaRPr>
          </a:p>
          <a:p>
            <a:pPr indent="0" lvl="0" marL="0" rtl="0" algn="l">
              <a:spcBef>
                <a:spcPts val="0"/>
              </a:spcBef>
              <a:spcAft>
                <a:spcPts val="0"/>
              </a:spcAft>
              <a:buNone/>
            </a:pPr>
            <a:r>
              <a:t/>
            </a:r>
            <a:endParaRPr b="1" sz="1300">
              <a:latin typeface="Raleway"/>
              <a:ea typeface="Raleway"/>
              <a:cs typeface="Raleway"/>
              <a:sym typeface="Raleway"/>
            </a:endParaRPr>
          </a:p>
          <a:p>
            <a:pPr indent="0" lvl="0" marL="0" rtl="0" algn="l">
              <a:spcBef>
                <a:spcPts val="0"/>
              </a:spcBef>
              <a:spcAft>
                <a:spcPts val="0"/>
              </a:spcAft>
              <a:buNone/>
            </a:pPr>
            <a:r>
              <a:rPr lang="en-GB" sz="1300">
                <a:latin typeface="Raleway"/>
                <a:ea typeface="Raleway"/>
                <a:cs typeface="Raleway"/>
                <a:sym typeface="Raleway"/>
              </a:rPr>
              <a:t>IDEs to manage </a:t>
            </a:r>
            <a:r>
              <a:rPr lang="en-GB" sz="1300">
                <a:latin typeface="Raleway"/>
                <a:ea typeface="Raleway"/>
                <a:cs typeface="Raleway"/>
                <a:sym typeface="Raleway"/>
              </a:rPr>
              <a:t>databases (e.g. </a:t>
            </a:r>
            <a:r>
              <a:rPr b="1" lang="en-GB" sz="1300">
                <a:latin typeface="Raleway"/>
                <a:ea typeface="Raleway"/>
                <a:cs typeface="Raleway"/>
                <a:sym typeface="Raleway"/>
              </a:rPr>
              <a:t>Eclipse) </a:t>
            </a:r>
            <a:r>
              <a:rPr lang="en-GB" sz="1300">
                <a:latin typeface="Raleway"/>
                <a:ea typeface="Raleway"/>
                <a:cs typeface="Raleway"/>
                <a:sym typeface="Raleway"/>
              </a:rPr>
              <a:t>can have </a:t>
            </a:r>
            <a:r>
              <a:rPr b="1" lang="en-GB" sz="1300">
                <a:latin typeface="Raleway"/>
                <a:ea typeface="Raleway"/>
                <a:cs typeface="Raleway"/>
                <a:sym typeface="Raleway"/>
              </a:rPr>
              <a:t>version control plug-ins</a:t>
            </a:r>
            <a:br>
              <a:rPr b="1" lang="en-GB" sz="1300">
                <a:latin typeface="Raleway"/>
                <a:ea typeface="Raleway"/>
                <a:cs typeface="Raleway"/>
                <a:sym typeface="Raleway"/>
              </a:rPr>
            </a:br>
            <a:endParaRPr b="1" sz="1300">
              <a:latin typeface="Raleway"/>
              <a:ea typeface="Raleway"/>
              <a:cs typeface="Raleway"/>
              <a:sym typeface="Raleway"/>
            </a:endParaRPr>
          </a:p>
          <a:p>
            <a:pPr indent="0" lvl="0" marL="0" rtl="0" algn="l">
              <a:spcBef>
                <a:spcPts val="0"/>
              </a:spcBef>
              <a:spcAft>
                <a:spcPts val="0"/>
              </a:spcAft>
              <a:buNone/>
            </a:pPr>
            <a:r>
              <a:rPr b="1" lang="en-GB" sz="1300">
                <a:latin typeface="Raleway"/>
                <a:ea typeface="Raleway"/>
                <a:cs typeface="Raleway"/>
                <a:sym typeface="Raleway"/>
              </a:rPr>
              <a:t>Git Large File Storage - </a:t>
            </a:r>
            <a:r>
              <a:rPr lang="en-GB" sz="1300" u="sng">
                <a:solidFill>
                  <a:schemeClr val="hlink"/>
                </a:solidFill>
                <a:latin typeface="Raleway"/>
                <a:ea typeface="Raleway"/>
                <a:cs typeface="Raleway"/>
                <a:sym typeface="Raleway"/>
                <a:hlinkClick r:id="rId4"/>
              </a:rPr>
              <a:t>https://git-lfs.com</a:t>
            </a:r>
            <a:br>
              <a:rPr lang="en-GB" sz="1300">
                <a:latin typeface="Raleway"/>
                <a:ea typeface="Raleway"/>
                <a:cs typeface="Raleway"/>
                <a:sym typeface="Raleway"/>
              </a:rPr>
            </a:br>
            <a:r>
              <a:rPr b="1" lang="en-GB" sz="1300">
                <a:latin typeface="Raleway"/>
                <a:ea typeface="Raleway"/>
                <a:cs typeface="Raleway"/>
                <a:sym typeface="Raleway"/>
              </a:rPr>
              <a:t>Data Version Control - </a:t>
            </a:r>
            <a:r>
              <a:rPr lang="en-GB" sz="1300" u="sng">
                <a:solidFill>
                  <a:schemeClr val="hlink"/>
                </a:solidFill>
                <a:latin typeface="Raleway"/>
                <a:ea typeface="Raleway"/>
                <a:cs typeface="Raleway"/>
                <a:sym typeface="Raleway"/>
                <a:hlinkClick r:id="rId5"/>
              </a:rPr>
              <a:t>https://dvc.org</a:t>
            </a:r>
            <a:br>
              <a:rPr lang="en-GB" sz="1300">
                <a:latin typeface="Raleway"/>
                <a:ea typeface="Raleway"/>
                <a:cs typeface="Raleway"/>
                <a:sym typeface="Raleway"/>
              </a:rPr>
            </a:br>
            <a:r>
              <a:rPr b="1" lang="en-GB" sz="1300">
                <a:latin typeface="Raleway"/>
                <a:ea typeface="Raleway"/>
                <a:cs typeface="Raleway"/>
                <a:sym typeface="Raleway"/>
              </a:rPr>
              <a:t>TortoiseSVN - </a:t>
            </a:r>
            <a:r>
              <a:rPr lang="en-GB" sz="1300" u="sng">
                <a:solidFill>
                  <a:schemeClr val="hlink"/>
                </a:solidFill>
                <a:latin typeface="Raleway"/>
                <a:ea typeface="Raleway"/>
                <a:cs typeface="Raleway"/>
                <a:sym typeface="Raleway"/>
                <a:hlinkClick r:id="rId6"/>
              </a:rPr>
              <a:t>https://tortoisesvn.net</a:t>
            </a:r>
            <a:r>
              <a:rPr lang="en-GB" sz="1300">
                <a:latin typeface="Raleway"/>
                <a:ea typeface="Raleway"/>
                <a:cs typeface="Raleway"/>
                <a:sym typeface="Raleway"/>
              </a:rPr>
              <a:t>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5000"/>
              <a:t>Prep for lesson 2</a:t>
            </a:r>
            <a:endParaRPr sz="5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8"/>
          <p:cNvSpPr txBox="1"/>
          <p:nvPr>
            <p:ph type="title"/>
          </p:nvPr>
        </p:nvSpPr>
        <p:spPr>
          <a:xfrm>
            <a:off x="727650" y="511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Broad </a:t>
            </a:r>
            <a:r>
              <a:rPr lang="en-GB"/>
              <a:t>curriculum</a:t>
            </a:r>
            <a:r>
              <a:rPr lang="en-GB"/>
              <a:t> overview</a:t>
            </a:r>
            <a:endParaRPr/>
          </a:p>
        </p:txBody>
      </p:sp>
      <p:sp>
        <p:nvSpPr>
          <p:cNvPr id="468" name="Google Shape;468;p48"/>
          <p:cNvSpPr/>
          <p:nvPr/>
        </p:nvSpPr>
        <p:spPr>
          <a:xfrm>
            <a:off x="873900" y="1432575"/>
            <a:ext cx="4269600" cy="32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Raleway"/>
                <a:ea typeface="Raleway"/>
                <a:cs typeface="Raleway"/>
                <a:sym typeface="Raleway"/>
              </a:rPr>
              <a:t>Lesson 2 &amp; 3</a:t>
            </a:r>
            <a:br>
              <a:rPr b="1" lang="en-GB">
                <a:latin typeface="Raleway"/>
                <a:ea typeface="Raleway"/>
                <a:cs typeface="Raleway"/>
                <a:sym typeface="Raleway"/>
              </a:rPr>
            </a:br>
            <a:r>
              <a:rPr b="1" lang="en-GB">
                <a:latin typeface="Raleway"/>
                <a:ea typeface="Raleway"/>
                <a:cs typeface="Raleway"/>
                <a:sym typeface="Raleway"/>
              </a:rPr>
              <a:t>GitHub &amp; Collaboration</a:t>
            </a:r>
            <a:endParaRPr b="1">
              <a:latin typeface="Raleway"/>
              <a:ea typeface="Raleway"/>
              <a:cs typeface="Raleway"/>
              <a:sym typeface="Raleway"/>
            </a:endParaRPr>
          </a:p>
          <a:p>
            <a:pPr indent="0" lvl="0" marL="0" rtl="0" algn="ctr">
              <a:spcBef>
                <a:spcPts val="0"/>
              </a:spcBef>
              <a:spcAft>
                <a:spcPts val="0"/>
              </a:spcAft>
              <a:buNone/>
            </a:pPr>
            <a:r>
              <a:t/>
            </a:r>
            <a:endParaRPr b="1">
              <a:latin typeface="Raleway"/>
              <a:ea typeface="Raleway"/>
              <a:cs typeface="Raleway"/>
              <a:sym typeface="Raleway"/>
            </a:endParaRPr>
          </a:p>
          <a:p>
            <a:pPr indent="0" lvl="0" marL="0" rtl="0" algn="ctr">
              <a:spcBef>
                <a:spcPts val="0"/>
              </a:spcBef>
              <a:spcAft>
                <a:spcPts val="0"/>
              </a:spcAft>
              <a:buNone/>
            </a:pPr>
            <a:r>
              <a:rPr lang="en-GB">
                <a:latin typeface="Raleway Light"/>
                <a:ea typeface="Raleway Light"/>
                <a:cs typeface="Raleway Light"/>
                <a:sym typeface="Raleway Light"/>
              </a:rPr>
              <a:t>Working locally and remotely</a:t>
            </a:r>
            <a:endParaRPr>
              <a:latin typeface="Raleway Light"/>
              <a:ea typeface="Raleway Light"/>
              <a:cs typeface="Raleway Light"/>
              <a:sym typeface="Raleway Light"/>
            </a:endParaRPr>
          </a:p>
          <a:p>
            <a:pPr indent="0" lvl="0" marL="0" rtl="0" algn="ctr">
              <a:spcBef>
                <a:spcPts val="0"/>
              </a:spcBef>
              <a:spcAft>
                <a:spcPts val="0"/>
              </a:spcAft>
              <a:buNone/>
            </a:pPr>
            <a:r>
              <a:rPr lang="en-GB">
                <a:latin typeface="Raleway Light"/>
                <a:ea typeface="Raleway Light"/>
                <a:cs typeface="Raleway Light"/>
                <a:sym typeface="Raleway Light"/>
              </a:rPr>
              <a:t>Working with yourself &amp; others </a:t>
            </a:r>
            <a:endParaRPr>
              <a:latin typeface="Raleway Light"/>
              <a:ea typeface="Raleway Light"/>
              <a:cs typeface="Raleway Light"/>
              <a:sym typeface="Raleway Light"/>
            </a:endParaRPr>
          </a:p>
          <a:p>
            <a:pPr indent="0" lvl="0" marL="0" rtl="0" algn="ctr">
              <a:spcBef>
                <a:spcPts val="0"/>
              </a:spcBef>
              <a:spcAft>
                <a:spcPts val="0"/>
              </a:spcAft>
              <a:buNone/>
            </a:pPr>
            <a:r>
              <a:rPr lang="en-GB">
                <a:latin typeface="Raleway Light"/>
                <a:ea typeface="Raleway Light"/>
                <a:cs typeface="Raleway Light"/>
                <a:sym typeface="Raleway Light"/>
              </a:rPr>
              <a:t>Using </a:t>
            </a:r>
            <a:r>
              <a:rPr lang="en-GB">
                <a:latin typeface="Raleway"/>
                <a:ea typeface="Raleway"/>
                <a:cs typeface="Raleway"/>
                <a:sym typeface="Raleway"/>
              </a:rPr>
              <a:t>GitHub Desktop</a:t>
            </a:r>
            <a:r>
              <a:rPr lang="en-GB">
                <a:latin typeface="Raleway Light"/>
                <a:ea typeface="Raleway Light"/>
                <a:cs typeface="Raleway Light"/>
                <a:sym typeface="Raleway Light"/>
              </a:rPr>
              <a:t> and </a:t>
            </a:r>
            <a:r>
              <a:rPr lang="en-GB">
                <a:latin typeface="Raleway"/>
                <a:ea typeface="Raleway"/>
                <a:cs typeface="Raleway"/>
                <a:sym typeface="Raleway"/>
              </a:rPr>
              <a:t>https://github.com</a:t>
            </a:r>
            <a:endParaRPr>
              <a:latin typeface="Raleway"/>
              <a:ea typeface="Raleway"/>
              <a:cs typeface="Raleway"/>
              <a:sym typeface="Raleway"/>
            </a:endParaRPr>
          </a:p>
        </p:txBody>
      </p:sp>
      <p:sp>
        <p:nvSpPr>
          <p:cNvPr id="469" name="Google Shape;469;p48"/>
          <p:cNvSpPr/>
          <p:nvPr/>
        </p:nvSpPr>
        <p:spPr>
          <a:xfrm>
            <a:off x="1786800" y="3187425"/>
            <a:ext cx="2443800" cy="128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aleway"/>
                <a:ea typeface="Raleway"/>
                <a:cs typeface="Raleway"/>
                <a:sym typeface="Raleway"/>
              </a:rPr>
              <a:t>Lesson 1</a:t>
            </a:r>
            <a:br>
              <a:rPr b="1" lang="en-GB">
                <a:latin typeface="Raleway"/>
                <a:ea typeface="Raleway"/>
                <a:cs typeface="Raleway"/>
                <a:sym typeface="Raleway"/>
              </a:rPr>
            </a:br>
            <a:r>
              <a:rPr b="1" lang="en-GB">
                <a:latin typeface="Raleway"/>
                <a:ea typeface="Raleway"/>
                <a:cs typeface="Raleway"/>
                <a:sym typeface="Raleway"/>
              </a:rPr>
              <a:t>Version Control (with git)</a:t>
            </a:r>
            <a:endParaRPr b="1">
              <a:latin typeface="Raleway"/>
              <a:ea typeface="Raleway"/>
              <a:cs typeface="Raleway"/>
              <a:sym typeface="Raleway"/>
            </a:endParaRPr>
          </a:p>
          <a:p>
            <a:pPr indent="0" lvl="0" marL="0" rtl="0" algn="ctr">
              <a:spcBef>
                <a:spcPts val="0"/>
              </a:spcBef>
              <a:spcAft>
                <a:spcPts val="0"/>
              </a:spcAft>
              <a:buNone/>
            </a:pPr>
            <a:r>
              <a:t/>
            </a:r>
            <a:endParaRPr>
              <a:latin typeface="Raleway Light"/>
              <a:ea typeface="Raleway Light"/>
              <a:cs typeface="Raleway Light"/>
              <a:sym typeface="Raleway Light"/>
            </a:endParaRPr>
          </a:p>
          <a:p>
            <a:pPr indent="0" lvl="0" marL="0" rtl="0" algn="ctr">
              <a:spcBef>
                <a:spcPts val="0"/>
              </a:spcBef>
              <a:spcAft>
                <a:spcPts val="0"/>
              </a:spcAft>
              <a:buNone/>
            </a:pPr>
            <a:r>
              <a:rPr lang="en-GB">
                <a:latin typeface="Raleway Light"/>
                <a:ea typeface="Raleway Light"/>
                <a:cs typeface="Raleway Light"/>
                <a:sym typeface="Raleway Light"/>
              </a:rPr>
              <a:t>Working locally </a:t>
            </a:r>
            <a:endParaRPr>
              <a:latin typeface="Raleway Light"/>
              <a:ea typeface="Raleway Light"/>
              <a:cs typeface="Raleway Light"/>
              <a:sym typeface="Raleway Light"/>
            </a:endParaRPr>
          </a:p>
          <a:p>
            <a:pPr indent="0" lvl="0" marL="0" rtl="0" algn="ctr">
              <a:spcBef>
                <a:spcPts val="0"/>
              </a:spcBef>
              <a:spcAft>
                <a:spcPts val="0"/>
              </a:spcAft>
              <a:buNone/>
            </a:pPr>
            <a:r>
              <a:rPr lang="en-GB">
                <a:latin typeface="Raleway Light"/>
                <a:ea typeface="Raleway Light"/>
                <a:cs typeface="Raleway Light"/>
                <a:sym typeface="Raleway Light"/>
              </a:rPr>
              <a:t>Working with yourself</a:t>
            </a:r>
            <a:r>
              <a:rPr lang="en-GB">
                <a:latin typeface="Raleway Thin"/>
                <a:ea typeface="Raleway Thin"/>
                <a:cs typeface="Raleway Thin"/>
                <a:sym typeface="Raleway Thin"/>
              </a:rPr>
              <a:t> </a:t>
            </a:r>
            <a:endParaRPr>
              <a:latin typeface="Raleway Thin"/>
              <a:ea typeface="Raleway Thin"/>
              <a:cs typeface="Raleway Thin"/>
              <a:sym typeface="Raleway Thin"/>
            </a:endParaRPr>
          </a:p>
          <a:p>
            <a:pPr indent="0" lvl="0" marL="0" rtl="0" algn="ctr">
              <a:spcBef>
                <a:spcPts val="0"/>
              </a:spcBef>
              <a:spcAft>
                <a:spcPts val="0"/>
              </a:spcAft>
              <a:buNone/>
            </a:pPr>
            <a:r>
              <a:rPr lang="en-GB">
                <a:solidFill>
                  <a:schemeClr val="dk2"/>
                </a:solidFill>
                <a:latin typeface="Raleway Light"/>
                <a:ea typeface="Raleway Light"/>
                <a:cs typeface="Raleway Light"/>
                <a:sym typeface="Raleway Light"/>
              </a:rPr>
              <a:t>Using </a:t>
            </a:r>
            <a:r>
              <a:rPr lang="en-GB">
                <a:solidFill>
                  <a:schemeClr val="dk2"/>
                </a:solidFill>
                <a:latin typeface="Raleway"/>
                <a:ea typeface="Raleway"/>
                <a:cs typeface="Raleway"/>
                <a:sym typeface="Raleway"/>
              </a:rPr>
              <a:t>GitHub Desktop</a:t>
            </a:r>
            <a:endParaRPr>
              <a:solidFill>
                <a:schemeClr val="dk2"/>
              </a:solidFill>
              <a:latin typeface="Raleway"/>
              <a:ea typeface="Raleway"/>
              <a:cs typeface="Raleway"/>
              <a:sym typeface="Raleway"/>
            </a:endParaRPr>
          </a:p>
        </p:txBody>
      </p:sp>
      <p:cxnSp>
        <p:nvCxnSpPr>
          <p:cNvPr id="470" name="Google Shape;470;p48"/>
          <p:cNvCxnSpPr/>
          <p:nvPr/>
        </p:nvCxnSpPr>
        <p:spPr>
          <a:xfrm flipH="1" rot="10800000">
            <a:off x="3958900" y="3803025"/>
            <a:ext cx="2367000" cy="487500"/>
          </a:xfrm>
          <a:prstGeom prst="straightConnector1">
            <a:avLst/>
          </a:prstGeom>
          <a:noFill/>
          <a:ln cap="flat" cmpd="sng" w="9525">
            <a:solidFill>
              <a:schemeClr val="dk2"/>
            </a:solidFill>
            <a:prstDash val="solid"/>
            <a:round/>
            <a:headEnd len="med" w="med" type="none"/>
            <a:tailEnd len="med" w="med" type="triangle"/>
          </a:ln>
        </p:spPr>
      </p:cxnSp>
      <p:sp>
        <p:nvSpPr>
          <p:cNvPr id="471" name="Google Shape;471;p48"/>
          <p:cNvSpPr txBox="1"/>
          <p:nvPr/>
        </p:nvSpPr>
        <p:spPr>
          <a:xfrm>
            <a:off x="6278725" y="2751175"/>
            <a:ext cx="26712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aleway Light"/>
                <a:ea typeface="Raleway Light"/>
                <a:cs typeface="Raleway Light"/>
                <a:sym typeface="Raleway Light"/>
              </a:rPr>
              <a:t>We used a tool called </a:t>
            </a:r>
            <a:r>
              <a:rPr lang="en-GB">
                <a:solidFill>
                  <a:srgbClr val="674EA7"/>
                </a:solidFill>
                <a:latin typeface="Raleway Light"/>
                <a:ea typeface="Raleway Light"/>
                <a:cs typeface="Raleway Light"/>
                <a:sym typeface="Raleway Light"/>
              </a:rPr>
              <a:t>GitHub Desktop</a:t>
            </a:r>
            <a:r>
              <a:rPr lang="en-GB">
                <a:solidFill>
                  <a:srgbClr val="8E7CC3"/>
                </a:solidFill>
                <a:latin typeface="Raleway Light"/>
                <a:ea typeface="Raleway Light"/>
                <a:cs typeface="Raleway Light"/>
                <a:sym typeface="Raleway Light"/>
              </a:rPr>
              <a:t>. </a:t>
            </a:r>
            <a:r>
              <a:rPr lang="en-GB">
                <a:latin typeface="Raleway Light"/>
                <a:ea typeface="Raleway Light"/>
                <a:cs typeface="Raleway Light"/>
                <a:sym typeface="Raleway Light"/>
              </a:rPr>
              <a:t>This allows us to build towards Lesson 2 &amp; 3, however in Lesson 1 we only used GitHub desktop locally (i.e. we did not connect to https://github.com) </a:t>
            </a:r>
            <a:endParaRPr>
              <a:latin typeface="Raleway Light"/>
              <a:ea typeface="Raleway Light"/>
              <a:cs typeface="Raleway Light"/>
              <a:sym typeface="Raleway Light"/>
            </a:endParaRPr>
          </a:p>
        </p:txBody>
      </p:sp>
      <p:pic>
        <p:nvPicPr>
          <p:cNvPr id="472" name="Google Shape;472;p48"/>
          <p:cNvPicPr preferRelativeResize="0"/>
          <p:nvPr/>
        </p:nvPicPr>
        <p:blipFill>
          <a:blip r:embed="rId3">
            <a:alphaModFix/>
          </a:blip>
          <a:stretch>
            <a:fillRect/>
          </a:stretch>
        </p:blipFill>
        <p:spPr>
          <a:xfrm>
            <a:off x="7004725" y="1593550"/>
            <a:ext cx="1219200" cy="1219200"/>
          </a:xfrm>
          <a:prstGeom prst="rect">
            <a:avLst/>
          </a:prstGeom>
          <a:noFill/>
          <a:ln>
            <a:noFill/>
          </a:ln>
        </p:spPr>
      </p:pic>
      <p:sp>
        <p:nvSpPr>
          <p:cNvPr id="473" name="Google Shape;473;p48"/>
          <p:cNvSpPr txBox="1"/>
          <p:nvPr/>
        </p:nvSpPr>
        <p:spPr>
          <a:xfrm>
            <a:off x="4623775" y="3187425"/>
            <a:ext cx="198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latin typeface="Raleway"/>
                <a:ea typeface="Raleway"/>
                <a:cs typeface="Raleway"/>
                <a:sym typeface="Raleway"/>
              </a:rPr>
              <a:t>Potential    </a:t>
            </a:r>
            <a:endParaRPr b="1" i="1">
              <a:latin typeface="Raleway"/>
              <a:ea typeface="Raleway"/>
              <a:cs typeface="Raleway"/>
              <a:sym typeface="Raleway"/>
            </a:endParaRPr>
          </a:p>
          <a:p>
            <a:pPr indent="0" lvl="0" marL="0" rtl="0" algn="ctr">
              <a:spcBef>
                <a:spcPts val="0"/>
              </a:spcBef>
              <a:spcAft>
                <a:spcPts val="0"/>
              </a:spcAft>
              <a:buNone/>
            </a:pPr>
            <a:r>
              <a:rPr b="1" i="1" lang="en-GB">
                <a:latin typeface="Raleway"/>
                <a:ea typeface="Raleway"/>
                <a:cs typeface="Raleway"/>
                <a:sym typeface="Raleway"/>
              </a:rPr>
              <a:t>confusion </a:t>
            </a:r>
            <a:endParaRPr b="1"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9"/>
          <p:cNvSpPr txBox="1"/>
          <p:nvPr>
            <p:ph idx="1" type="body"/>
          </p:nvPr>
        </p:nvSpPr>
        <p:spPr>
          <a:xfrm>
            <a:off x="801900" y="1413700"/>
            <a:ext cx="7540200" cy="34452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b="1" lang="en-GB">
                <a:solidFill>
                  <a:srgbClr val="1A1A1A"/>
                </a:solidFill>
                <a:latin typeface="Raleway"/>
                <a:ea typeface="Raleway"/>
                <a:cs typeface="Raleway"/>
                <a:sym typeface="Raleway"/>
              </a:rPr>
              <a:t>git cheat sheets </a:t>
            </a:r>
            <a:r>
              <a:rPr lang="en-GB">
                <a:solidFill>
                  <a:srgbClr val="1A1A1A"/>
                </a:solidFill>
                <a:latin typeface="Raleway"/>
                <a:ea typeface="Raleway"/>
                <a:cs typeface="Raleway"/>
                <a:sym typeface="Raleway"/>
              </a:rPr>
              <a:t>and </a:t>
            </a:r>
            <a:r>
              <a:rPr b="1" lang="en-GB">
                <a:solidFill>
                  <a:srgbClr val="1A1A1A"/>
                </a:solidFill>
                <a:latin typeface="Raleway"/>
                <a:ea typeface="Raleway"/>
                <a:cs typeface="Raleway"/>
                <a:sym typeface="Raleway"/>
              </a:rPr>
              <a:t>training manuals:</a:t>
            </a:r>
            <a:br>
              <a:rPr b="1" lang="en-GB">
                <a:solidFill>
                  <a:srgbClr val="1A1A1A"/>
                </a:solidFill>
                <a:latin typeface="Raleway"/>
                <a:ea typeface="Raleway"/>
                <a:cs typeface="Raleway"/>
                <a:sym typeface="Raleway"/>
              </a:rPr>
            </a:br>
            <a:r>
              <a:rPr lang="en-GB" u="sng">
                <a:solidFill>
                  <a:srgbClr val="1A1A1A"/>
                </a:solidFill>
                <a:latin typeface="Raleway"/>
                <a:ea typeface="Raleway"/>
                <a:cs typeface="Raleway"/>
                <a:sym typeface="Raleway"/>
                <a:hlinkClick r:id="rId3">
                  <a:extLst>
                    <a:ext uri="{A12FA001-AC4F-418D-AE19-62706E023703}">
                      <ahyp:hlinkClr val="tx"/>
                    </a:ext>
                  </a:extLst>
                </a:hlinkClick>
              </a:rPr>
              <a:t>https://training.github.com</a:t>
            </a:r>
            <a:endParaRPr>
              <a:solidFill>
                <a:srgbClr val="1A1A1A"/>
              </a:solidFill>
              <a:latin typeface="Raleway"/>
              <a:ea typeface="Raleway"/>
              <a:cs typeface="Raleway"/>
              <a:sym typeface="Raleway"/>
            </a:endParaRPr>
          </a:p>
          <a:p>
            <a:pPr indent="0" lvl="0" marL="0" rtl="0" algn="l">
              <a:spcBef>
                <a:spcPts val="2400"/>
              </a:spcBef>
              <a:spcAft>
                <a:spcPts val="0"/>
              </a:spcAft>
              <a:buNone/>
            </a:pPr>
            <a:r>
              <a:rPr b="1" lang="en-GB">
                <a:solidFill>
                  <a:srgbClr val="1A1A1A"/>
                </a:solidFill>
                <a:latin typeface="Raleway"/>
                <a:ea typeface="Raleway"/>
                <a:cs typeface="Raleway"/>
                <a:sym typeface="Raleway"/>
              </a:rPr>
              <a:t>GitHub Desktop documentation:</a:t>
            </a:r>
            <a:br>
              <a:rPr lang="en-GB">
                <a:solidFill>
                  <a:srgbClr val="1A1A1A"/>
                </a:solidFill>
                <a:latin typeface="Raleway"/>
                <a:ea typeface="Raleway"/>
                <a:cs typeface="Raleway"/>
                <a:sym typeface="Raleway"/>
              </a:rPr>
            </a:br>
            <a:r>
              <a:rPr lang="en-GB" u="sng">
                <a:solidFill>
                  <a:srgbClr val="1A1A1A"/>
                </a:solidFill>
                <a:latin typeface="Raleway"/>
                <a:ea typeface="Raleway"/>
                <a:cs typeface="Raleway"/>
                <a:sym typeface="Raleway"/>
                <a:hlinkClick r:id="rId4">
                  <a:extLst>
                    <a:ext uri="{A12FA001-AC4F-418D-AE19-62706E023703}">
                      <ahyp:hlinkClr val="tx"/>
                    </a:ext>
                  </a:extLst>
                </a:hlinkClick>
              </a:rPr>
              <a:t>https://docs.github.com/en/desktop</a:t>
            </a:r>
            <a:endParaRPr>
              <a:solidFill>
                <a:srgbClr val="1A1A1A"/>
              </a:solidFill>
              <a:latin typeface="Raleway"/>
              <a:ea typeface="Raleway"/>
              <a:cs typeface="Raleway"/>
              <a:sym typeface="Raleway"/>
            </a:endParaRPr>
          </a:p>
          <a:p>
            <a:pPr indent="0" lvl="0" marL="0" rtl="0" algn="l">
              <a:spcBef>
                <a:spcPts val="2400"/>
              </a:spcBef>
              <a:spcAft>
                <a:spcPts val="0"/>
              </a:spcAft>
              <a:buNone/>
            </a:pPr>
            <a:r>
              <a:rPr b="1" lang="en-GB">
                <a:solidFill>
                  <a:srgbClr val="1A1A1A"/>
                </a:solidFill>
                <a:latin typeface="Raleway"/>
                <a:ea typeface="Raleway"/>
                <a:cs typeface="Raleway"/>
                <a:sym typeface="Raleway"/>
              </a:rPr>
              <a:t>Git guides: </a:t>
            </a:r>
            <a:br>
              <a:rPr b="1" lang="en-GB">
                <a:solidFill>
                  <a:srgbClr val="1A1A1A"/>
                </a:solidFill>
                <a:latin typeface="Raleway"/>
                <a:ea typeface="Raleway"/>
                <a:cs typeface="Raleway"/>
                <a:sym typeface="Raleway"/>
              </a:rPr>
            </a:br>
            <a:r>
              <a:rPr lang="en-GB" u="sng">
                <a:solidFill>
                  <a:schemeClr val="dk2"/>
                </a:solidFill>
                <a:latin typeface="Raleway"/>
                <a:ea typeface="Raleway"/>
                <a:cs typeface="Raleway"/>
                <a:sym typeface="Raleway"/>
                <a:hlinkClick r:id="rId5">
                  <a:extLst>
                    <a:ext uri="{A12FA001-AC4F-418D-AE19-62706E023703}">
                      <ahyp:hlinkClr val="tx"/>
                    </a:ext>
                  </a:extLst>
                </a:hlinkClick>
              </a:rPr>
              <a:t>https://github.com/git-guides</a:t>
            </a:r>
            <a:r>
              <a:rPr lang="en-GB">
                <a:solidFill>
                  <a:schemeClr val="dk2"/>
                </a:solidFill>
                <a:latin typeface="Raleway"/>
                <a:ea typeface="Raleway"/>
                <a:cs typeface="Raleway"/>
                <a:sym typeface="Raleway"/>
              </a:rPr>
              <a:t>  </a:t>
            </a:r>
            <a:br>
              <a:rPr lang="en-GB">
                <a:solidFill>
                  <a:srgbClr val="1A1A1A"/>
                </a:solidFill>
                <a:latin typeface="Raleway"/>
                <a:ea typeface="Raleway"/>
                <a:cs typeface="Raleway"/>
                <a:sym typeface="Raleway"/>
              </a:rPr>
            </a:br>
            <a:br>
              <a:rPr lang="en-GB">
                <a:solidFill>
                  <a:srgbClr val="1A1A1A"/>
                </a:solidFill>
                <a:latin typeface="Raleway"/>
                <a:ea typeface="Raleway"/>
                <a:cs typeface="Raleway"/>
                <a:sym typeface="Raleway"/>
              </a:rPr>
            </a:br>
            <a:r>
              <a:rPr b="1" lang="en-GB">
                <a:solidFill>
                  <a:srgbClr val="1A1A1A"/>
                </a:solidFill>
                <a:latin typeface="Raleway"/>
                <a:ea typeface="Raleway"/>
                <a:cs typeface="Raleway"/>
                <a:sym typeface="Raleway"/>
              </a:rPr>
              <a:t>AIM-RSF GitHub repository</a:t>
            </a:r>
            <a:r>
              <a:rPr lang="en-GB">
                <a:solidFill>
                  <a:srgbClr val="1A1A1A"/>
                </a:solidFill>
                <a:latin typeface="Raleway"/>
                <a:ea typeface="Raleway"/>
                <a:cs typeface="Raleway"/>
                <a:sym typeface="Raleway"/>
              </a:rPr>
              <a:t> lists </a:t>
            </a:r>
            <a:r>
              <a:rPr lang="en-GB">
                <a:solidFill>
                  <a:schemeClr val="dk2"/>
                </a:solidFill>
                <a:latin typeface="Raleway"/>
                <a:ea typeface="Raleway"/>
                <a:cs typeface="Raleway"/>
                <a:sym typeface="Raleway"/>
              </a:rPr>
              <a:t>lots of resources and tutorials: </a:t>
            </a:r>
            <a:endParaRPr>
              <a:solidFill>
                <a:schemeClr val="dk2"/>
              </a:solidFill>
              <a:latin typeface="Raleway"/>
              <a:ea typeface="Raleway"/>
              <a:cs typeface="Raleway"/>
              <a:sym typeface="Raleway"/>
            </a:endParaRPr>
          </a:p>
          <a:p>
            <a:pPr indent="0" lvl="0" marL="0" rtl="0" algn="l">
              <a:lnSpc>
                <a:spcPct val="100000"/>
              </a:lnSpc>
              <a:spcBef>
                <a:spcPts val="600"/>
              </a:spcBef>
              <a:spcAft>
                <a:spcPts val="0"/>
              </a:spcAft>
              <a:buNone/>
            </a:pPr>
            <a:r>
              <a:rPr lang="en-GB" u="sng">
                <a:solidFill>
                  <a:schemeClr val="dk2"/>
                </a:solidFill>
                <a:latin typeface="Raleway"/>
                <a:ea typeface="Raleway"/>
                <a:cs typeface="Raleway"/>
                <a:sym typeface="Raleway"/>
                <a:hlinkClick r:id="rId6">
                  <a:extLst>
                    <a:ext uri="{A12FA001-AC4F-418D-AE19-62706E023703}">
                      <ahyp:hlinkClr val="tx"/>
                    </a:ext>
                  </a:extLst>
                </a:hlinkClick>
              </a:rPr>
              <a:t>https://github.com/aim-rsf/training/tree/main/version-control</a:t>
            </a:r>
            <a:r>
              <a:rPr lang="en-GB" sz="1500">
                <a:solidFill>
                  <a:schemeClr val="dk2"/>
                </a:solidFill>
                <a:latin typeface="Raleway"/>
                <a:ea typeface="Raleway"/>
                <a:cs typeface="Raleway"/>
                <a:sym typeface="Raleway"/>
              </a:rPr>
              <a:t> </a:t>
            </a:r>
            <a:endParaRPr sz="1500">
              <a:solidFill>
                <a:schemeClr val="dk2"/>
              </a:solidFill>
              <a:latin typeface="Raleway"/>
              <a:ea typeface="Raleway"/>
              <a:cs typeface="Raleway"/>
              <a:sym typeface="Raleway"/>
            </a:endParaRPr>
          </a:p>
          <a:p>
            <a:pPr indent="0" lvl="0" marL="0" rtl="0" algn="l">
              <a:spcBef>
                <a:spcPts val="2400"/>
              </a:spcBef>
              <a:spcAft>
                <a:spcPts val="600"/>
              </a:spcAft>
              <a:buNone/>
            </a:pPr>
            <a:r>
              <a:t/>
            </a:r>
            <a:endParaRPr sz="1500">
              <a:solidFill>
                <a:schemeClr val="dk2"/>
              </a:solidFill>
              <a:latin typeface="Raleway"/>
              <a:ea typeface="Raleway"/>
              <a:cs typeface="Raleway"/>
              <a:sym typeface="Raleway"/>
            </a:endParaRPr>
          </a:p>
        </p:txBody>
      </p:sp>
      <p:sp>
        <p:nvSpPr>
          <p:cNvPr id="479" name="Google Shape;479;p49"/>
          <p:cNvSpPr txBox="1"/>
          <p:nvPr>
            <p:ph type="title"/>
          </p:nvPr>
        </p:nvSpPr>
        <p:spPr>
          <a:xfrm>
            <a:off x="727650" y="511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Further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000"/>
              <a:t>Acknowledgments</a:t>
            </a:r>
            <a:endParaRPr sz="5000"/>
          </a:p>
          <a:p>
            <a:pPr indent="0" lvl="0" marL="0" rtl="0" algn="l">
              <a:spcBef>
                <a:spcPts val="0"/>
              </a:spcBef>
              <a:spcAft>
                <a:spcPts val="0"/>
              </a:spcAft>
              <a:buNone/>
            </a:pPr>
            <a:r>
              <a:t/>
            </a:r>
            <a:endParaRPr sz="5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idx="1" type="body"/>
          </p:nvPr>
        </p:nvSpPr>
        <p:spPr>
          <a:xfrm>
            <a:off x="1174150" y="1473800"/>
            <a:ext cx="7619700" cy="25722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b="1" lang="en-GB" sz="1500">
                <a:solidFill>
                  <a:schemeClr val="dk2"/>
                </a:solidFill>
                <a:latin typeface="Raleway"/>
                <a:ea typeface="Raleway"/>
                <a:cs typeface="Raleway"/>
                <a:sym typeface="Raleway"/>
              </a:rPr>
              <a:t>Eirini Zormpa</a:t>
            </a:r>
            <a:endParaRPr sz="1500">
              <a:solidFill>
                <a:schemeClr val="dk2"/>
              </a:solidFill>
              <a:latin typeface="Raleway"/>
              <a:ea typeface="Raleway"/>
              <a:cs typeface="Raleway"/>
              <a:sym typeface="Raleway"/>
            </a:endParaRPr>
          </a:p>
          <a:p>
            <a:pPr indent="-323850" lvl="1" marL="914400" rtl="0" algn="l">
              <a:lnSpc>
                <a:spcPct val="95000"/>
              </a:lnSpc>
              <a:spcBef>
                <a:spcPts val="140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Workshop </a:t>
            </a:r>
            <a:r>
              <a:rPr lang="en-GB" sz="1500">
                <a:solidFill>
                  <a:schemeClr val="dk2"/>
                </a:solidFill>
                <a:latin typeface="Raleway"/>
                <a:ea typeface="Raleway"/>
                <a:cs typeface="Raleway"/>
                <a:sym typeface="Raleway"/>
              </a:rPr>
              <a:t>organization</a:t>
            </a:r>
            <a:endParaRPr sz="1500">
              <a:solidFill>
                <a:schemeClr val="dk2"/>
              </a:solidFill>
              <a:latin typeface="Raleway"/>
              <a:ea typeface="Raleway"/>
              <a:cs typeface="Raleway"/>
              <a:sym typeface="Raleway"/>
            </a:endParaRPr>
          </a:p>
          <a:p>
            <a:pPr indent="-323850" lvl="1" marL="914400" rtl="0" algn="l">
              <a:lnSpc>
                <a:spcPct val="95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Assistance with </a:t>
            </a:r>
            <a:r>
              <a:rPr lang="en-GB" sz="1500">
                <a:solidFill>
                  <a:schemeClr val="dk2"/>
                </a:solidFill>
                <a:latin typeface="Raleway"/>
                <a:ea typeface="Raleway"/>
                <a:cs typeface="Raleway"/>
                <a:sym typeface="Raleway"/>
              </a:rPr>
              <a:t>lesson planning</a:t>
            </a:r>
            <a:endParaRPr sz="1500">
              <a:solidFill>
                <a:schemeClr val="dk2"/>
              </a:solidFill>
              <a:latin typeface="Raleway"/>
              <a:ea typeface="Raleway"/>
              <a:cs typeface="Raleway"/>
              <a:sym typeface="Raleway"/>
            </a:endParaRPr>
          </a:p>
          <a:p>
            <a:pPr indent="-323850" lvl="1" marL="914400" rtl="0" algn="l">
              <a:lnSpc>
                <a:spcPct val="95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Previous slides: </a:t>
            </a:r>
            <a:r>
              <a:rPr lang="en-GB" sz="1500" u="sng">
                <a:solidFill>
                  <a:schemeClr val="dk2"/>
                </a:solidFill>
                <a:latin typeface="Raleway"/>
                <a:ea typeface="Raleway"/>
                <a:cs typeface="Raleway"/>
                <a:sym typeface="Raleway"/>
                <a:hlinkClick r:id="rId3">
                  <a:extLst>
                    <a:ext uri="{A12FA001-AC4F-418D-AE19-62706E023703}">
                      <ahyp:hlinkClr val="tx"/>
                    </a:ext>
                  </a:extLst>
                </a:hlinkClick>
              </a:rPr>
              <a:t>https://aim-rsf.github.io/training/github-intro/github-intro-slides</a:t>
            </a:r>
            <a:r>
              <a:rPr lang="en-GB" sz="1500">
                <a:solidFill>
                  <a:schemeClr val="dk2"/>
                </a:solidFill>
                <a:latin typeface="Raleway"/>
                <a:ea typeface="Raleway"/>
                <a:cs typeface="Raleway"/>
                <a:sym typeface="Raleway"/>
              </a:rPr>
              <a:t> </a:t>
            </a:r>
            <a:endParaRPr b="1" sz="1500">
              <a:solidFill>
                <a:schemeClr val="dk2"/>
              </a:solidFill>
              <a:latin typeface="Raleway"/>
              <a:ea typeface="Raleway"/>
              <a:cs typeface="Raleway"/>
              <a:sym typeface="Raleway"/>
            </a:endParaRPr>
          </a:p>
          <a:p>
            <a:pPr indent="0" lvl="0" marL="0" rtl="0" algn="l">
              <a:lnSpc>
                <a:spcPct val="95000"/>
              </a:lnSpc>
              <a:spcBef>
                <a:spcPts val="1400"/>
              </a:spcBef>
              <a:spcAft>
                <a:spcPts val="0"/>
              </a:spcAft>
              <a:buNone/>
            </a:pPr>
            <a:r>
              <a:rPr b="1" lang="en-GB" sz="1500">
                <a:solidFill>
                  <a:schemeClr val="dk2"/>
                </a:solidFill>
                <a:latin typeface="Raleway"/>
                <a:ea typeface="Raleway"/>
                <a:cs typeface="Raleway"/>
                <a:sym typeface="Raleway"/>
              </a:rPr>
              <a:t>Content / inspiration taken from</a:t>
            </a:r>
            <a:endParaRPr b="1" sz="1500">
              <a:solidFill>
                <a:schemeClr val="dk2"/>
              </a:solidFill>
              <a:latin typeface="Raleway"/>
              <a:ea typeface="Raleway"/>
              <a:cs typeface="Raleway"/>
              <a:sym typeface="Raleway"/>
            </a:endParaRPr>
          </a:p>
          <a:p>
            <a:pPr indent="-323850" lvl="0" marL="914400" rtl="0" algn="l">
              <a:lnSpc>
                <a:spcPct val="95000"/>
              </a:lnSpc>
              <a:spcBef>
                <a:spcPts val="1400"/>
              </a:spcBef>
              <a:spcAft>
                <a:spcPts val="0"/>
              </a:spcAft>
              <a:buClr>
                <a:schemeClr val="dk2"/>
              </a:buClr>
              <a:buSzPts val="1500"/>
              <a:buFont typeface="Raleway"/>
              <a:buChar char="●"/>
            </a:pPr>
            <a:r>
              <a:rPr lang="en-GB" sz="1500" u="sng">
                <a:solidFill>
                  <a:schemeClr val="dk2"/>
                </a:solidFill>
                <a:latin typeface="Raleway"/>
                <a:ea typeface="Raleway"/>
                <a:cs typeface="Raleway"/>
                <a:sym typeface="Raleway"/>
                <a:hlinkClick r:id="rId4">
                  <a:extLst>
                    <a:ext uri="{A12FA001-AC4F-418D-AE19-62706E023703}">
                      <ahyp:hlinkClr val="tx"/>
                    </a:ext>
                  </a:extLst>
                </a:hlinkClick>
              </a:rPr>
              <a:t>https://docs.github.com/en/desktop</a:t>
            </a:r>
            <a:endParaRPr sz="1500">
              <a:solidFill>
                <a:schemeClr val="dk2"/>
              </a:solidFill>
              <a:latin typeface="Raleway"/>
              <a:ea typeface="Raleway"/>
              <a:cs typeface="Raleway"/>
              <a:sym typeface="Raleway"/>
            </a:endParaRPr>
          </a:p>
          <a:p>
            <a:pPr indent="-323850" lvl="0" marL="914400" rtl="0" algn="l">
              <a:lnSpc>
                <a:spcPct val="100000"/>
              </a:lnSpc>
              <a:spcBef>
                <a:spcPts val="0"/>
              </a:spcBef>
              <a:spcAft>
                <a:spcPts val="0"/>
              </a:spcAft>
              <a:buClr>
                <a:schemeClr val="dk2"/>
              </a:buClr>
              <a:buSzPts val="1500"/>
              <a:buFont typeface="Raleway"/>
              <a:buChar char="●"/>
            </a:pPr>
            <a:r>
              <a:rPr lang="en-GB" sz="1500" u="sng">
                <a:solidFill>
                  <a:schemeClr val="dk2"/>
                </a:solidFill>
                <a:latin typeface="Raleway"/>
                <a:ea typeface="Raleway"/>
                <a:cs typeface="Raleway"/>
                <a:sym typeface="Raleway"/>
                <a:hlinkClick r:id="rId5">
                  <a:extLst>
                    <a:ext uri="{A12FA001-AC4F-418D-AE19-62706E023703}">
                      <ahyp:hlinkClr val="tx"/>
                    </a:ext>
                  </a:extLst>
                </a:hlinkClick>
              </a:rPr>
              <a:t>https://git-scm.com</a:t>
            </a:r>
            <a:r>
              <a:rPr lang="en-GB" sz="1500">
                <a:solidFill>
                  <a:schemeClr val="dk2"/>
                </a:solidFill>
                <a:latin typeface="Raleway"/>
                <a:ea typeface="Raleway"/>
                <a:cs typeface="Raleway"/>
                <a:sym typeface="Raleway"/>
              </a:rPr>
              <a:t> </a:t>
            </a:r>
            <a:endParaRPr sz="1500">
              <a:solidFill>
                <a:schemeClr val="dk2"/>
              </a:solidFill>
              <a:latin typeface="Raleway"/>
              <a:ea typeface="Raleway"/>
              <a:cs typeface="Raleway"/>
              <a:sym typeface="Raleway"/>
            </a:endParaRPr>
          </a:p>
          <a:p>
            <a:pPr indent="-323850" lvl="0" marL="914400" rtl="0" algn="l">
              <a:lnSpc>
                <a:spcPct val="100000"/>
              </a:lnSpc>
              <a:spcBef>
                <a:spcPts val="0"/>
              </a:spcBef>
              <a:spcAft>
                <a:spcPts val="0"/>
              </a:spcAft>
              <a:buClr>
                <a:schemeClr val="dk2"/>
              </a:buClr>
              <a:buSzPts val="1500"/>
              <a:buFont typeface="Raleway"/>
              <a:buChar char="●"/>
            </a:pPr>
            <a:r>
              <a:rPr lang="en-GB" sz="1500" u="sng">
                <a:solidFill>
                  <a:schemeClr val="dk2"/>
                </a:solidFill>
                <a:latin typeface="Raleway"/>
                <a:ea typeface="Raleway"/>
                <a:cs typeface="Raleway"/>
                <a:sym typeface="Raleway"/>
                <a:hlinkClick r:id="rId6">
                  <a:extLst>
                    <a:ext uri="{A12FA001-AC4F-418D-AE19-62706E023703}">
                      <ahyp:hlinkClr val="tx"/>
                    </a:ext>
                  </a:extLst>
                </a:hlinkClick>
              </a:rPr>
              <a:t>https://annakrystalli.me/rrresearch/06_git.html</a:t>
            </a:r>
            <a:endParaRPr sz="1500">
              <a:solidFill>
                <a:schemeClr val="dk2"/>
              </a:solidFill>
              <a:latin typeface="Raleway"/>
              <a:ea typeface="Raleway"/>
              <a:cs typeface="Raleway"/>
              <a:sym typeface="Raleway"/>
            </a:endParaRPr>
          </a:p>
          <a:p>
            <a:pPr indent="-323850" lvl="0" marL="914400" rtl="0" algn="l">
              <a:lnSpc>
                <a:spcPct val="100000"/>
              </a:lnSpc>
              <a:spcBef>
                <a:spcPts val="0"/>
              </a:spcBef>
              <a:spcAft>
                <a:spcPts val="0"/>
              </a:spcAft>
              <a:buClr>
                <a:schemeClr val="dk2"/>
              </a:buClr>
              <a:buSzPts val="1500"/>
              <a:buFont typeface="Raleway"/>
              <a:buChar char="●"/>
            </a:pPr>
            <a:r>
              <a:rPr lang="en-GB" sz="1500" u="sng">
                <a:solidFill>
                  <a:schemeClr val="dk2"/>
                </a:solidFill>
                <a:latin typeface="Raleway"/>
                <a:ea typeface="Raleway"/>
                <a:cs typeface="Raleway"/>
                <a:sym typeface="Raleway"/>
                <a:hlinkClick r:id="rId7">
                  <a:extLst>
                    <a:ext uri="{A12FA001-AC4F-418D-AE19-62706E023703}">
                      <ahyp:hlinkClr val="tx"/>
                    </a:ext>
                  </a:extLst>
                </a:hlinkClick>
              </a:rPr>
              <a:t>https://github.com/git-guides</a:t>
            </a:r>
            <a:r>
              <a:rPr lang="en-GB" sz="1500">
                <a:solidFill>
                  <a:schemeClr val="dk2"/>
                </a:solidFill>
                <a:latin typeface="Raleway"/>
                <a:ea typeface="Raleway"/>
                <a:cs typeface="Raleway"/>
                <a:sym typeface="Raleway"/>
              </a:rPr>
              <a:t>  </a:t>
            </a:r>
            <a:endParaRPr sz="15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1800">
              <a:solidFill>
                <a:srgbClr val="000000"/>
              </a:solidFill>
              <a:latin typeface="Raleway"/>
              <a:ea typeface="Raleway"/>
              <a:cs typeface="Raleway"/>
              <a:sym typeface="Raleway"/>
            </a:endParaRPr>
          </a:p>
          <a:p>
            <a:pPr indent="0" lvl="0" marL="914400" rtl="0" algn="l">
              <a:lnSpc>
                <a:spcPct val="100000"/>
              </a:lnSpc>
              <a:spcBef>
                <a:spcPts val="0"/>
              </a:spcBef>
              <a:spcAft>
                <a:spcPts val="0"/>
              </a:spcAft>
              <a:buNone/>
            </a:pPr>
            <a:r>
              <a:t/>
            </a:r>
            <a:endParaRPr sz="1500">
              <a:solidFill>
                <a:schemeClr val="dk2"/>
              </a:solidFill>
              <a:latin typeface="Raleway"/>
              <a:ea typeface="Raleway"/>
              <a:cs typeface="Raleway"/>
              <a:sym typeface="Raleway"/>
            </a:endParaRPr>
          </a:p>
        </p:txBody>
      </p:sp>
      <p:sp>
        <p:nvSpPr>
          <p:cNvPr id="490" name="Google Shape;490;p51"/>
          <p:cNvSpPr txBox="1"/>
          <p:nvPr>
            <p:ph type="title"/>
          </p:nvPr>
        </p:nvSpPr>
        <p:spPr>
          <a:xfrm>
            <a:off x="798925" y="52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Acknowledgments</a:t>
            </a:r>
            <a:endParaRPr/>
          </a:p>
        </p:txBody>
      </p:sp>
      <p:pic>
        <p:nvPicPr>
          <p:cNvPr id="491" name="Google Shape;491;p51"/>
          <p:cNvPicPr preferRelativeResize="0"/>
          <p:nvPr/>
        </p:nvPicPr>
        <p:blipFill>
          <a:blip r:embed="rId8">
            <a:alphaModFix/>
          </a:blip>
          <a:stretch>
            <a:fillRect/>
          </a:stretch>
        </p:blipFill>
        <p:spPr>
          <a:xfrm>
            <a:off x="1042250" y="1953700"/>
            <a:ext cx="713475" cy="713475"/>
          </a:xfrm>
          <a:prstGeom prst="rect">
            <a:avLst/>
          </a:prstGeom>
          <a:noFill/>
          <a:ln>
            <a:noFill/>
          </a:ln>
        </p:spPr>
      </p:pic>
      <p:pic>
        <p:nvPicPr>
          <p:cNvPr id="492" name="Google Shape;492;p51"/>
          <p:cNvPicPr preferRelativeResize="0"/>
          <p:nvPr/>
        </p:nvPicPr>
        <p:blipFill>
          <a:blip r:embed="rId9">
            <a:alphaModFix/>
          </a:blip>
          <a:stretch>
            <a:fillRect/>
          </a:stretch>
        </p:blipFill>
        <p:spPr>
          <a:xfrm>
            <a:off x="7534875" y="4127575"/>
            <a:ext cx="1077711" cy="300750"/>
          </a:xfrm>
          <a:prstGeom prst="rect">
            <a:avLst/>
          </a:prstGeom>
          <a:noFill/>
          <a:ln>
            <a:noFill/>
          </a:ln>
        </p:spPr>
      </p:pic>
      <p:sp>
        <p:nvSpPr>
          <p:cNvPr id="493" name="Google Shape;493;p51"/>
          <p:cNvSpPr txBox="1"/>
          <p:nvPr/>
        </p:nvSpPr>
        <p:spPr>
          <a:xfrm>
            <a:off x="7717025" y="3712075"/>
            <a:ext cx="713400" cy="415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1400"/>
              </a:spcBef>
              <a:spcAft>
                <a:spcPts val="400"/>
              </a:spcAft>
              <a:buNone/>
            </a:pPr>
            <a:r>
              <a:rPr b="1" lang="en-GB" sz="1500">
                <a:solidFill>
                  <a:schemeClr val="dk2"/>
                </a:solidFill>
                <a:latin typeface="Raleway"/>
                <a:ea typeface="Raleway"/>
                <a:cs typeface="Raleway"/>
                <a:sym typeface="Raleway"/>
              </a:rPr>
              <a:t>Icons</a:t>
            </a:r>
            <a:endParaRPr/>
          </a:p>
        </p:txBody>
      </p:sp>
      <p:sp>
        <p:nvSpPr>
          <p:cNvPr id="494" name="Google Shape;494;p51"/>
          <p:cNvSpPr txBox="1"/>
          <p:nvPr/>
        </p:nvSpPr>
        <p:spPr>
          <a:xfrm>
            <a:off x="6720000" y="4509900"/>
            <a:ext cx="24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www.flaticon.com/free-icons</a:t>
            </a:r>
            <a:endParaRPr sz="1500">
              <a:solidFill>
                <a:schemeClr val="dk2"/>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52"/>
          <p:cNvPicPr preferRelativeResize="0"/>
          <p:nvPr/>
        </p:nvPicPr>
        <p:blipFill>
          <a:blip r:embed="rId3">
            <a:alphaModFix/>
          </a:blip>
          <a:stretch>
            <a:fillRect/>
          </a:stretch>
        </p:blipFill>
        <p:spPr>
          <a:xfrm>
            <a:off x="944350" y="301837"/>
            <a:ext cx="7255301" cy="4539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74075" y="537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Learning objectives</a:t>
            </a:r>
            <a:endParaRPr/>
          </a:p>
        </p:txBody>
      </p:sp>
      <p:sp>
        <p:nvSpPr>
          <p:cNvPr id="118" name="Google Shape;118;p17"/>
          <p:cNvSpPr txBox="1"/>
          <p:nvPr>
            <p:ph idx="1" type="body"/>
          </p:nvPr>
        </p:nvSpPr>
        <p:spPr>
          <a:xfrm>
            <a:off x="774075" y="1532175"/>
            <a:ext cx="8198400" cy="3064500"/>
          </a:xfrm>
          <a:prstGeom prst="rect">
            <a:avLst/>
          </a:prstGeom>
        </p:spPr>
        <p:txBody>
          <a:bodyPr anchorCtr="0" anchor="t" bIns="91425" lIns="91425" spcFirstLastPara="1" rIns="91425" wrap="square" tIns="91425">
            <a:normAutofit lnSpcReduction="20000"/>
          </a:bodyPr>
          <a:lstStyle/>
          <a:p>
            <a:pPr indent="-355600" lvl="0" marL="457200" rtl="0" algn="l">
              <a:spcBef>
                <a:spcPts val="1200"/>
              </a:spcBef>
              <a:spcAft>
                <a:spcPts val="0"/>
              </a:spcAft>
              <a:buClr>
                <a:schemeClr val="dk2"/>
              </a:buClr>
              <a:buSzPts val="2000"/>
              <a:buFont typeface="Raleway"/>
              <a:buChar char="●"/>
            </a:pPr>
            <a:r>
              <a:rPr lang="en-GB" sz="2000">
                <a:solidFill>
                  <a:schemeClr val="dk2"/>
                </a:solidFill>
                <a:latin typeface="Raleway"/>
                <a:ea typeface="Raleway"/>
                <a:cs typeface="Raleway"/>
                <a:sym typeface="Raleway"/>
              </a:rPr>
              <a:t>understand what version control is</a:t>
            </a:r>
            <a:endParaRPr sz="2000">
              <a:solidFill>
                <a:schemeClr val="dk2"/>
              </a:solidFill>
              <a:latin typeface="Raleway"/>
              <a:ea typeface="Raleway"/>
              <a:cs typeface="Raleway"/>
              <a:sym typeface="Raleway"/>
            </a:endParaRPr>
          </a:p>
          <a:p>
            <a:pPr indent="-355600" lvl="0" marL="457200" rtl="0" algn="l">
              <a:spcBef>
                <a:spcPts val="0"/>
              </a:spcBef>
              <a:spcAft>
                <a:spcPts val="0"/>
              </a:spcAft>
              <a:buClr>
                <a:schemeClr val="dk2"/>
              </a:buClr>
              <a:buSzPts val="2000"/>
              <a:buFont typeface="Raleway"/>
              <a:buChar char="●"/>
            </a:pPr>
            <a:r>
              <a:rPr lang="en-GB" sz="2000">
                <a:solidFill>
                  <a:schemeClr val="dk2"/>
                </a:solidFill>
                <a:latin typeface="Raleway"/>
                <a:ea typeface="Raleway"/>
                <a:cs typeface="Raleway"/>
                <a:sym typeface="Raleway"/>
              </a:rPr>
              <a:t>understand why version control is useful</a:t>
            </a:r>
            <a:endParaRPr sz="2000">
              <a:solidFill>
                <a:schemeClr val="dk2"/>
              </a:solidFill>
              <a:latin typeface="Raleway"/>
              <a:ea typeface="Raleway"/>
              <a:cs typeface="Raleway"/>
              <a:sym typeface="Raleway"/>
            </a:endParaRPr>
          </a:p>
          <a:p>
            <a:pPr indent="-355600" lvl="0" marL="457200" rtl="0" algn="l">
              <a:spcBef>
                <a:spcPts val="0"/>
              </a:spcBef>
              <a:spcAft>
                <a:spcPts val="0"/>
              </a:spcAft>
              <a:buClr>
                <a:schemeClr val="dk2"/>
              </a:buClr>
              <a:buSzPts val="2000"/>
              <a:buFont typeface="Raleway"/>
              <a:buChar char="●"/>
            </a:pPr>
            <a:r>
              <a:rPr lang="en-GB" sz="2000">
                <a:solidFill>
                  <a:schemeClr val="dk2"/>
                </a:solidFill>
                <a:latin typeface="Raleway"/>
                <a:ea typeface="Raleway"/>
                <a:cs typeface="Raleway"/>
                <a:sym typeface="Raleway"/>
              </a:rPr>
              <a:t>understand what git is</a:t>
            </a:r>
            <a:endParaRPr sz="2000">
              <a:solidFill>
                <a:schemeClr val="dk2"/>
              </a:solidFill>
              <a:latin typeface="Raleway"/>
              <a:ea typeface="Raleway"/>
              <a:cs typeface="Raleway"/>
              <a:sym typeface="Raleway"/>
            </a:endParaRPr>
          </a:p>
          <a:p>
            <a:pPr indent="-355600" lvl="0" marL="457200" rtl="0" algn="l">
              <a:spcBef>
                <a:spcPts val="0"/>
              </a:spcBef>
              <a:spcAft>
                <a:spcPts val="0"/>
              </a:spcAft>
              <a:buClr>
                <a:schemeClr val="dk2"/>
              </a:buClr>
              <a:buSzPts val="2000"/>
              <a:buFont typeface="Raleway"/>
              <a:buChar char="●"/>
            </a:pPr>
            <a:r>
              <a:rPr lang="en-GB" sz="2000">
                <a:solidFill>
                  <a:schemeClr val="dk2"/>
                </a:solidFill>
                <a:latin typeface="Raleway"/>
                <a:ea typeface="Raleway"/>
                <a:cs typeface="Raleway"/>
                <a:sym typeface="Raleway"/>
              </a:rPr>
              <a:t>understand where you can use git</a:t>
            </a:r>
            <a:endParaRPr sz="2000">
              <a:solidFill>
                <a:schemeClr val="dk2"/>
              </a:solidFill>
              <a:latin typeface="Raleway"/>
              <a:ea typeface="Raleway"/>
              <a:cs typeface="Raleway"/>
              <a:sym typeface="Raleway"/>
            </a:endParaRPr>
          </a:p>
          <a:p>
            <a:pPr indent="-355600" lvl="0" marL="457200" rtl="0" algn="l">
              <a:spcBef>
                <a:spcPts val="0"/>
              </a:spcBef>
              <a:spcAft>
                <a:spcPts val="0"/>
              </a:spcAft>
              <a:buClr>
                <a:schemeClr val="dk2"/>
              </a:buClr>
              <a:buSzPts val="2000"/>
              <a:buFont typeface="Raleway"/>
              <a:buChar char="●"/>
            </a:pPr>
            <a:r>
              <a:rPr lang="en-GB" sz="2000">
                <a:solidFill>
                  <a:schemeClr val="dk2"/>
                </a:solidFill>
                <a:latin typeface="Raleway"/>
                <a:ea typeface="Raleway"/>
                <a:cs typeface="Raleway"/>
                <a:sym typeface="Raleway"/>
              </a:rPr>
              <a:t>be able to explain what these words mean in a git context: </a:t>
            </a:r>
            <a:r>
              <a:rPr b="1" i="1" lang="en-GB" sz="2000">
                <a:solidFill>
                  <a:schemeClr val="dk2"/>
                </a:solidFill>
                <a:latin typeface="Raleway"/>
                <a:ea typeface="Raleway"/>
                <a:cs typeface="Raleway"/>
                <a:sym typeface="Raleway"/>
              </a:rPr>
              <a:t>repo</a:t>
            </a:r>
            <a:r>
              <a:rPr lang="en-GB" sz="2000">
                <a:solidFill>
                  <a:schemeClr val="dk2"/>
                </a:solidFill>
                <a:latin typeface="Raleway"/>
                <a:ea typeface="Raleway"/>
                <a:cs typeface="Raleway"/>
                <a:sym typeface="Raleway"/>
              </a:rPr>
              <a:t>, </a:t>
            </a:r>
            <a:r>
              <a:rPr b="1" i="1" lang="en-GB" sz="2000">
                <a:solidFill>
                  <a:schemeClr val="dk2"/>
                </a:solidFill>
                <a:latin typeface="Raleway"/>
                <a:ea typeface="Raleway"/>
                <a:cs typeface="Raleway"/>
                <a:sym typeface="Raleway"/>
              </a:rPr>
              <a:t>stage</a:t>
            </a:r>
            <a:r>
              <a:rPr lang="en-GB" sz="2000">
                <a:solidFill>
                  <a:schemeClr val="dk2"/>
                </a:solidFill>
                <a:latin typeface="Raleway"/>
                <a:ea typeface="Raleway"/>
                <a:cs typeface="Raleway"/>
                <a:sym typeface="Raleway"/>
              </a:rPr>
              <a:t>, </a:t>
            </a:r>
            <a:r>
              <a:rPr b="1" i="1" lang="en-GB" sz="2000">
                <a:solidFill>
                  <a:schemeClr val="dk2"/>
                </a:solidFill>
                <a:latin typeface="Raleway"/>
                <a:ea typeface="Raleway"/>
                <a:cs typeface="Raleway"/>
                <a:sym typeface="Raleway"/>
              </a:rPr>
              <a:t>commit</a:t>
            </a:r>
            <a:r>
              <a:rPr lang="en-GB" sz="2000">
                <a:solidFill>
                  <a:schemeClr val="dk2"/>
                </a:solidFill>
                <a:latin typeface="Raleway"/>
                <a:ea typeface="Raleway"/>
                <a:cs typeface="Raleway"/>
                <a:sym typeface="Raleway"/>
              </a:rPr>
              <a:t>, </a:t>
            </a:r>
            <a:r>
              <a:rPr b="1" i="1" lang="en-GB" sz="2000">
                <a:solidFill>
                  <a:schemeClr val="dk2"/>
                </a:solidFill>
                <a:latin typeface="Raleway"/>
                <a:ea typeface="Raleway"/>
                <a:cs typeface="Raleway"/>
                <a:sym typeface="Raleway"/>
              </a:rPr>
              <a:t>history</a:t>
            </a:r>
            <a:r>
              <a:rPr lang="en-GB" sz="2000">
                <a:solidFill>
                  <a:schemeClr val="dk2"/>
                </a:solidFill>
                <a:latin typeface="Raleway"/>
                <a:ea typeface="Raleway"/>
                <a:cs typeface="Raleway"/>
                <a:sym typeface="Raleway"/>
              </a:rPr>
              <a:t>, </a:t>
            </a:r>
            <a:r>
              <a:rPr b="1" i="1" lang="en-GB" sz="2000">
                <a:solidFill>
                  <a:schemeClr val="dk2"/>
                </a:solidFill>
                <a:latin typeface="Raleway"/>
                <a:ea typeface="Raleway"/>
                <a:cs typeface="Raleway"/>
                <a:sym typeface="Raleway"/>
              </a:rPr>
              <a:t>branch (main)</a:t>
            </a:r>
            <a:r>
              <a:rPr lang="en-GB" sz="2000">
                <a:solidFill>
                  <a:schemeClr val="dk2"/>
                </a:solidFill>
                <a:latin typeface="Raleway"/>
                <a:ea typeface="Raleway"/>
                <a:cs typeface="Raleway"/>
                <a:sym typeface="Raleway"/>
              </a:rPr>
              <a:t>, </a:t>
            </a:r>
            <a:r>
              <a:rPr b="1" i="1" lang="en-GB" sz="2000">
                <a:solidFill>
                  <a:schemeClr val="dk2"/>
                </a:solidFill>
                <a:latin typeface="Raleway"/>
                <a:ea typeface="Raleway"/>
                <a:cs typeface="Raleway"/>
                <a:sym typeface="Raleway"/>
              </a:rPr>
              <a:t>amend/undo/revert</a:t>
            </a:r>
            <a:endParaRPr sz="2000">
              <a:solidFill>
                <a:schemeClr val="dk2"/>
              </a:solidFill>
              <a:latin typeface="Raleway"/>
              <a:ea typeface="Raleway"/>
              <a:cs typeface="Raleway"/>
              <a:sym typeface="Raleway"/>
            </a:endParaRPr>
          </a:p>
          <a:p>
            <a:pPr indent="-355600" lvl="0" marL="457200" rtl="0" algn="l">
              <a:spcBef>
                <a:spcPts val="0"/>
              </a:spcBef>
              <a:spcAft>
                <a:spcPts val="0"/>
              </a:spcAft>
              <a:buClr>
                <a:schemeClr val="dk2"/>
              </a:buClr>
              <a:buSzPts val="2000"/>
              <a:buFont typeface="Raleway"/>
              <a:buChar char="●"/>
            </a:pPr>
            <a:r>
              <a:rPr lang="en-GB" sz="2000">
                <a:solidFill>
                  <a:schemeClr val="dk2"/>
                </a:solidFill>
                <a:latin typeface="Raleway"/>
                <a:ea typeface="Raleway"/>
                <a:cs typeface="Raleway"/>
                <a:sym typeface="Raleway"/>
              </a:rPr>
              <a:t>be able to apply the above words/commands within a git GUI to version control your files</a:t>
            </a:r>
            <a:endParaRPr sz="2000">
              <a:solidFill>
                <a:schemeClr val="dk2"/>
              </a:solidFill>
              <a:latin typeface="Raleway"/>
              <a:ea typeface="Raleway"/>
              <a:cs typeface="Raleway"/>
              <a:sym typeface="Raleway"/>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000"/>
              <a:t>Theory and background</a:t>
            </a:r>
            <a:endParaRPr sz="5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3483425" y="1169337"/>
            <a:ext cx="4632777" cy="3124526"/>
          </a:xfrm>
          <a:prstGeom prst="rect">
            <a:avLst/>
          </a:prstGeom>
          <a:noFill/>
          <a:ln>
            <a:noFill/>
          </a:ln>
        </p:spPr>
      </p:pic>
      <p:sp>
        <p:nvSpPr>
          <p:cNvPr id="129" name="Google Shape;129;p19"/>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2B705"/>
                </a:solidFill>
                <a:latin typeface="Raleway"/>
                <a:ea typeface="Raleway"/>
                <a:cs typeface="Raleway"/>
                <a:sym typeface="Raleway"/>
              </a:rPr>
              <a:t>What</a:t>
            </a:r>
            <a:r>
              <a:rPr b="1" lang="en-GB" sz="1500">
                <a:solidFill>
                  <a:srgbClr val="F2B705"/>
                </a:solidFill>
                <a:latin typeface="Raleway"/>
                <a:ea typeface="Raleway"/>
                <a:cs typeface="Raleway"/>
                <a:sym typeface="Raleway"/>
              </a:rPr>
              <a:t> </a:t>
            </a:r>
            <a:r>
              <a:rPr b="1" lang="en-GB" sz="1500">
                <a:solidFill>
                  <a:srgbClr val="F2B705"/>
                </a:solidFill>
                <a:latin typeface="Raleway"/>
                <a:ea typeface="Raleway"/>
                <a:cs typeface="Raleway"/>
                <a:sym typeface="Raleway"/>
              </a:rPr>
              <a:t>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Solutions</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Solutions (git)</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 </a:t>
            </a:r>
            <a:endParaRPr sz="1500">
              <a:solidFill>
                <a:schemeClr val="dk2"/>
              </a:solidFill>
              <a:latin typeface="Raleway"/>
              <a:ea typeface="Raleway"/>
              <a:cs typeface="Raleway"/>
              <a:sym typeface="Raleway"/>
            </a:endParaRPr>
          </a:p>
        </p:txBody>
      </p:sp>
      <p:sp>
        <p:nvSpPr>
          <p:cNvPr id="130" name="Google Shape;130;p19"/>
          <p:cNvSpPr txBox="1"/>
          <p:nvPr/>
        </p:nvSpPr>
        <p:spPr>
          <a:xfrm>
            <a:off x="2556700" y="4476425"/>
            <a:ext cx="66369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GB" sz="1100">
                <a:solidFill>
                  <a:srgbClr val="595959"/>
                </a:solidFill>
                <a:latin typeface="Raleway"/>
                <a:ea typeface="Raleway"/>
                <a:cs typeface="Raleway"/>
                <a:sym typeface="Raleway"/>
              </a:rPr>
              <a:t>Created by</a:t>
            </a:r>
            <a:r>
              <a:rPr i="1" lang="en-GB" sz="1100">
                <a:solidFill>
                  <a:srgbClr val="595959"/>
                </a:solidFill>
                <a:latin typeface="Raleway"/>
                <a:ea typeface="Raleway"/>
                <a:cs typeface="Raleway"/>
                <a:sym typeface="Raleway"/>
              </a:rPr>
              <a:t> Scriberia</a:t>
            </a:r>
            <a:r>
              <a:rPr lang="en-GB" sz="1100">
                <a:solidFill>
                  <a:srgbClr val="595959"/>
                </a:solidFill>
                <a:latin typeface="Raleway"/>
                <a:ea typeface="Raleway"/>
                <a:cs typeface="Raleway"/>
                <a:sym typeface="Raleway"/>
              </a:rPr>
              <a:t> for </a:t>
            </a:r>
            <a:r>
              <a:rPr i="1" lang="en-GB" sz="1100">
                <a:solidFill>
                  <a:srgbClr val="595959"/>
                </a:solidFill>
                <a:latin typeface="Raleway"/>
                <a:ea typeface="Raleway"/>
                <a:cs typeface="Raleway"/>
                <a:sym typeface="Raleway"/>
              </a:rPr>
              <a:t>The Turing Way</a:t>
            </a:r>
            <a:r>
              <a:rPr lang="en-GB" sz="1100">
                <a:solidFill>
                  <a:srgbClr val="595959"/>
                </a:solidFill>
                <a:latin typeface="Raleway"/>
                <a:ea typeface="Raleway"/>
                <a:cs typeface="Raleway"/>
                <a:sym typeface="Raleway"/>
              </a:rPr>
              <a:t> community (DOI:</a:t>
            </a:r>
            <a:r>
              <a:rPr lang="en-GB" sz="1100">
                <a:solidFill>
                  <a:srgbClr val="595959"/>
                </a:solidFill>
                <a:uFill>
                  <a:noFill/>
                </a:uFill>
                <a:latin typeface="Raleway"/>
                <a:ea typeface="Raleway"/>
                <a:cs typeface="Raleway"/>
                <a:sym typeface="Raleway"/>
                <a:hlinkClick r:id="rId4">
                  <a:extLst>
                    <a:ext uri="{A12FA001-AC4F-418D-AE19-62706E023703}">
                      <ahyp:hlinkClr val="tx"/>
                    </a:ext>
                  </a:extLst>
                </a:hlinkClick>
              </a:rPr>
              <a:t> </a:t>
            </a:r>
            <a:r>
              <a:rPr lang="en-GB" sz="1100" u="sng">
                <a:solidFill>
                  <a:srgbClr val="595959"/>
                </a:solidFill>
                <a:latin typeface="Raleway"/>
                <a:ea typeface="Raleway"/>
                <a:cs typeface="Raleway"/>
                <a:sym typeface="Raleway"/>
                <a:hlinkClick r:id="rId5">
                  <a:extLst>
                    <a:ext uri="{A12FA001-AC4F-418D-AE19-62706E023703}">
                      <ahyp:hlinkClr val="tx"/>
                    </a:ext>
                  </a:extLst>
                </a:hlinkClick>
              </a:rPr>
              <a:t>10.5281/zenodo.3332807</a:t>
            </a:r>
            <a:r>
              <a:rPr lang="en-GB" sz="1100">
                <a:solidFill>
                  <a:srgbClr val="595959"/>
                </a:solidFill>
                <a:latin typeface="Raleway"/>
                <a:ea typeface="Raleway"/>
                <a:cs typeface="Raleway"/>
                <a:sym typeface="Raleway"/>
              </a:rPr>
              <a:t>). Quote from the</a:t>
            </a:r>
            <a:r>
              <a:rPr lang="en-GB" sz="1100">
                <a:solidFill>
                  <a:srgbClr val="595959"/>
                </a:solidFill>
                <a:uFill>
                  <a:noFill/>
                </a:uFill>
                <a:latin typeface="Raleway"/>
                <a:ea typeface="Raleway"/>
                <a:cs typeface="Raleway"/>
                <a:sym typeface="Raleway"/>
                <a:hlinkClick r:id="rId6">
                  <a:extLst>
                    <a:ext uri="{A12FA001-AC4F-418D-AE19-62706E023703}">
                      <ahyp:hlinkClr val="tx"/>
                    </a:ext>
                  </a:extLst>
                </a:hlinkClick>
              </a:rPr>
              <a:t> </a:t>
            </a:r>
            <a:r>
              <a:rPr i="1" lang="en-GB" sz="1100" u="sng">
                <a:solidFill>
                  <a:srgbClr val="595959"/>
                </a:solidFill>
                <a:latin typeface="Raleway"/>
                <a:ea typeface="Raleway"/>
                <a:cs typeface="Raleway"/>
                <a:sym typeface="Raleway"/>
                <a:hlinkClick r:id="rId7">
                  <a:extLst>
                    <a:ext uri="{A12FA001-AC4F-418D-AE19-62706E023703}">
                      <ahyp:hlinkClr val="tx"/>
                    </a:ext>
                  </a:extLst>
                </a:hlinkClick>
              </a:rPr>
              <a:t>The Turing Way handbook </a:t>
            </a:r>
            <a:r>
              <a:rPr lang="en-GB" sz="1100">
                <a:solidFill>
                  <a:srgbClr val="595959"/>
                </a:solidFill>
                <a:latin typeface="Raleway"/>
                <a:ea typeface="Raleway"/>
                <a:cs typeface="Raleway"/>
                <a:sym typeface="Raleway"/>
              </a:rPr>
              <a:t>(DOI:</a:t>
            </a:r>
            <a:r>
              <a:rPr lang="en-GB" sz="1100">
                <a:solidFill>
                  <a:srgbClr val="595959"/>
                </a:solidFill>
                <a:uFill>
                  <a:noFill/>
                </a:uFill>
                <a:latin typeface="Raleway"/>
                <a:ea typeface="Raleway"/>
                <a:cs typeface="Raleway"/>
                <a:sym typeface="Raleway"/>
                <a:hlinkClick r:id="rId8">
                  <a:extLst>
                    <a:ext uri="{A12FA001-AC4F-418D-AE19-62706E023703}">
                      <ahyp:hlinkClr val="tx"/>
                    </a:ext>
                  </a:extLst>
                </a:hlinkClick>
              </a:rPr>
              <a:t> </a:t>
            </a:r>
            <a:r>
              <a:rPr lang="en-GB" sz="1100" u="sng">
                <a:solidFill>
                  <a:srgbClr val="595959"/>
                </a:solidFill>
                <a:latin typeface="Raleway"/>
                <a:ea typeface="Raleway"/>
                <a:cs typeface="Raleway"/>
                <a:sym typeface="Raleway"/>
                <a:hlinkClick r:id="rId9">
                  <a:extLst>
                    <a:ext uri="{A12FA001-AC4F-418D-AE19-62706E023703}">
                      <ahyp:hlinkClr val="tx"/>
                    </a:ext>
                  </a:extLst>
                </a:hlinkClick>
              </a:rPr>
              <a:t>10.5281/zenodo.6533831</a:t>
            </a:r>
            <a:r>
              <a:rPr lang="en-GB" sz="1100">
                <a:solidFill>
                  <a:srgbClr val="595959"/>
                </a:solidFill>
                <a:latin typeface="Raleway"/>
                <a:ea typeface="Raleway"/>
                <a:cs typeface="Raleway"/>
                <a:sym typeface="Raleway"/>
              </a:rPr>
              <a:t>). Both used under a</a:t>
            </a:r>
            <a:r>
              <a:rPr lang="en-GB" sz="1100">
                <a:solidFill>
                  <a:srgbClr val="595959"/>
                </a:solidFill>
                <a:uFill>
                  <a:noFill/>
                </a:uFill>
                <a:latin typeface="Raleway"/>
                <a:ea typeface="Raleway"/>
                <a:cs typeface="Raleway"/>
                <a:sym typeface="Raleway"/>
                <a:hlinkClick r:id="rId10">
                  <a:extLst>
                    <a:ext uri="{A12FA001-AC4F-418D-AE19-62706E023703}">
                      <ahyp:hlinkClr val="tx"/>
                    </a:ext>
                  </a:extLst>
                </a:hlinkClick>
              </a:rPr>
              <a:t> </a:t>
            </a:r>
            <a:r>
              <a:rPr lang="en-GB" sz="1100" u="sng">
                <a:solidFill>
                  <a:srgbClr val="595959"/>
                </a:solidFill>
                <a:latin typeface="Raleway"/>
                <a:ea typeface="Raleway"/>
                <a:cs typeface="Raleway"/>
                <a:sym typeface="Raleway"/>
                <a:hlinkClick r:id="rId11">
                  <a:extLst>
                    <a:ext uri="{A12FA001-AC4F-418D-AE19-62706E023703}">
                      <ahyp:hlinkClr val="tx"/>
                    </a:ext>
                  </a:extLst>
                </a:hlinkClick>
              </a:rPr>
              <a:t>CC-BY licence</a:t>
            </a:r>
            <a:r>
              <a:rPr lang="en-GB" sz="1100">
                <a:solidFill>
                  <a:srgbClr val="595959"/>
                </a:solidFill>
                <a:latin typeface="Raleway"/>
                <a:ea typeface="Raleway"/>
                <a:cs typeface="Raleway"/>
                <a:sym typeface="Raleway"/>
              </a:rPr>
              <a:t>.</a:t>
            </a:r>
            <a:endParaRPr sz="1100">
              <a:solidFill>
                <a:srgbClr val="595959"/>
              </a:solidFill>
              <a:latin typeface="Raleway"/>
              <a:ea typeface="Raleway"/>
              <a:cs typeface="Raleway"/>
              <a:sym typeface="Raleway"/>
            </a:endParaRPr>
          </a:p>
        </p:txBody>
      </p:sp>
      <p:sp>
        <p:nvSpPr>
          <p:cNvPr id="131" name="Google Shape;131;p19"/>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132" name="Google Shape;132;p19"/>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19"/>
          <p:cNvSpPr txBox="1"/>
          <p:nvPr/>
        </p:nvSpPr>
        <p:spPr>
          <a:xfrm>
            <a:off x="2797800" y="125750"/>
            <a:ext cx="6346200" cy="9465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1200"/>
              </a:spcAft>
              <a:buNone/>
            </a:pPr>
            <a:r>
              <a:rPr lang="en-GB" sz="1500">
                <a:latin typeface="Raleway"/>
                <a:ea typeface="Raleway"/>
                <a:cs typeface="Raleway"/>
                <a:sym typeface="Raleway"/>
              </a:rPr>
              <a:t>Version control is an approach to </a:t>
            </a:r>
            <a:r>
              <a:rPr b="1" lang="en-GB" sz="1500">
                <a:latin typeface="Raleway"/>
                <a:ea typeface="Raleway"/>
                <a:cs typeface="Raleway"/>
                <a:sym typeface="Raleway"/>
              </a:rPr>
              <a:t>recording changes</a:t>
            </a:r>
            <a:r>
              <a:rPr lang="en-GB" sz="1500">
                <a:latin typeface="Raleway"/>
                <a:ea typeface="Raleway"/>
                <a:cs typeface="Raleway"/>
                <a:sym typeface="Raleway"/>
              </a:rPr>
              <a:t> in a file or set of files </a:t>
            </a:r>
            <a:r>
              <a:rPr b="1" lang="en-GB" sz="1500">
                <a:latin typeface="Raleway"/>
                <a:ea typeface="Raleway"/>
                <a:cs typeface="Raleway"/>
                <a:sym typeface="Raleway"/>
              </a:rPr>
              <a:t>over time</a:t>
            </a:r>
            <a:r>
              <a:rPr lang="en-GB" sz="1500">
                <a:latin typeface="Raleway"/>
                <a:ea typeface="Raleway"/>
                <a:cs typeface="Raleway"/>
                <a:sym typeface="Raleway"/>
              </a:rPr>
              <a:t> so that you and your collaborators can: track their history, review any changes, and go back to earlier versions.</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b="1" lang="en-GB" sz="1500">
                <a:solidFill>
                  <a:srgbClr val="F2B705"/>
                </a:solidFill>
                <a:latin typeface="Raleway"/>
                <a:ea typeface="Raleway"/>
                <a:cs typeface="Raleway"/>
                <a:sym typeface="Raleway"/>
              </a:rPr>
              <a:t>Why use it </a:t>
            </a:r>
            <a:endParaRPr b="1" sz="1500">
              <a:solidFill>
                <a:srgbClr val="F2B705"/>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Challenges</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Solutions</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Solutions (git)</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 </a:t>
            </a:r>
            <a:endParaRPr sz="1500">
              <a:solidFill>
                <a:schemeClr val="dk2"/>
              </a:solidFill>
              <a:latin typeface="Raleway"/>
              <a:ea typeface="Raleway"/>
              <a:cs typeface="Raleway"/>
              <a:sym typeface="Raleway"/>
            </a:endParaRPr>
          </a:p>
        </p:txBody>
      </p:sp>
      <p:sp>
        <p:nvSpPr>
          <p:cNvPr id="139" name="Google Shape;139;p20"/>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140" name="Google Shape;140;p20"/>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20"/>
          <p:cNvSpPr txBox="1"/>
          <p:nvPr/>
        </p:nvSpPr>
        <p:spPr>
          <a:xfrm>
            <a:off x="2797550" y="1132775"/>
            <a:ext cx="6109200" cy="30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Raleway"/>
                <a:ea typeface="Raleway"/>
                <a:cs typeface="Raleway"/>
                <a:sym typeface="Raleway"/>
              </a:rPr>
              <a:t>Why is version control useful?</a:t>
            </a:r>
            <a:r>
              <a:rPr b="1" lang="en-GB" sz="1800">
                <a:latin typeface="Raleway"/>
                <a:ea typeface="Raleway"/>
                <a:cs typeface="Raleway"/>
                <a:sym typeface="Raleway"/>
              </a:rPr>
              <a:t> </a:t>
            </a:r>
            <a:endParaRPr b="1" sz="1800">
              <a:latin typeface="Raleway"/>
              <a:ea typeface="Raleway"/>
              <a:cs typeface="Raleway"/>
              <a:sym typeface="Raleway"/>
            </a:endParaRPr>
          </a:p>
          <a:p>
            <a:pPr indent="0" lvl="0" marL="0" rtl="0" algn="l">
              <a:spcBef>
                <a:spcPts val="0"/>
              </a:spcBef>
              <a:spcAft>
                <a:spcPts val="0"/>
              </a:spcAft>
              <a:buNone/>
            </a:pPr>
            <a:r>
              <a:t/>
            </a:r>
            <a:endParaRPr sz="1800">
              <a:solidFill>
                <a:schemeClr val="dk2"/>
              </a:solidFill>
              <a:latin typeface="Raleway"/>
              <a:ea typeface="Raleway"/>
              <a:cs typeface="Raleway"/>
              <a:sym typeface="Raleway"/>
            </a:endParaRPr>
          </a:p>
          <a:p>
            <a:pPr indent="0" lvl="0" marL="0" rtl="0" algn="l">
              <a:spcBef>
                <a:spcPts val="0"/>
              </a:spcBef>
              <a:spcAft>
                <a:spcPts val="0"/>
              </a:spcAft>
              <a:buNone/>
            </a:pPr>
            <a:r>
              <a:rPr lang="en-GB" sz="1800">
                <a:solidFill>
                  <a:schemeClr val="dk2"/>
                </a:solidFill>
                <a:latin typeface="Raleway"/>
                <a:ea typeface="Raleway"/>
                <a:cs typeface="Raleway"/>
                <a:sym typeface="Raleway"/>
              </a:rPr>
              <a:t>It's a great data management and documentation tool</a:t>
            </a:r>
            <a:endParaRPr sz="1800">
              <a:solidFill>
                <a:schemeClr val="dk2"/>
              </a:solidFill>
              <a:latin typeface="Raleway"/>
              <a:ea typeface="Raleway"/>
              <a:cs typeface="Raleway"/>
              <a:sym typeface="Raleway"/>
            </a:endParaRPr>
          </a:p>
          <a:p>
            <a:pPr indent="-342900" lvl="0" marL="457200" rtl="0" algn="l">
              <a:lnSpc>
                <a:spcPct val="115000"/>
              </a:lnSpc>
              <a:spcBef>
                <a:spcPts val="120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Work with the latest version of a file</a:t>
            </a:r>
            <a:endParaRPr sz="1800">
              <a:solidFill>
                <a:schemeClr val="dk2"/>
              </a:solidFill>
              <a:latin typeface="Raleway"/>
              <a:ea typeface="Raleway"/>
              <a:cs typeface="Raleway"/>
              <a:sym typeface="Raleway"/>
            </a:endParaRPr>
          </a:p>
          <a:p>
            <a:pPr indent="-342900" lvl="0" marL="457200" rtl="0" algn="l">
              <a:lnSpc>
                <a:spcPct val="115000"/>
              </a:lnSpc>
              <a:spcBef>
                <a:spcPts val="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Backup previous versions of files</a:t>
            </a:r>
            <a:endParaRPr sz="1800">
              <a:solidFill>
                <a:schemeClr val="dk2"/>
              </a:solidFill>
              <a:latin typeface="Raleway"/>
              <a:ea typeface="Raleway"/>
              <a:cs typeface="Raleway"/>
              <a:sym typeface="Raleway"/>
            </a:endParaRPr>
          </a:p>
          <a:p>
            <a:pPr indent="-342900" lvl="0" marL="457200" rtl="0" algn="l">
              <a:lnSpc>
                <a:spcPct val="115000"/>
              </a:lnSpc>
              <a:spcBef>
                <a:spcPts val="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Save edit history (it’s clear what you did &amp; you have the option to revert back)</a:t>
            </a:r>
            <a:endParaRPr sz="1800">
              <a:solidFill>
                <a:schemeClr val="dk2"/>
              </a:solidFill>
              <a:latin typeface="Raleway"/>
              <a:ea typeface="Raleway"/>
              <a:cs typeface="Raleway"/>
              <a:sym typeface="Raleway"/>
            </a:endParaRPr>
          </a:p>
          <a:p>
            <a:pPr indent="-342900" lvl="0" marL="457200" rtl="0" algn="l">
              <a:lnSpc>
                <a:spcPct val="115000"/>
              </a:lnSpc>
              <a:spcBef>
                <a:spcPts val="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Test out new features</a:t>
            </a:r>
            <a:endParaRPr sz="1800">
              <a:solidFill>
                <a:schemeClr val="dk2"/>
              </a:solidFill>
              <a:latin typeface="Raleway"/>
              <a:ea typeface="Raleway"/>
              <a:cs typeface="Raleway"/>
              <a:sym typeface="Raleway"/>
            </a:endParaRPr>
          </a:p>
          <a:p>
            <a:pPr indent="-342900" lvl="0" marL="457200" rtl="0" algn="l">
              <a:lnSpc>
                <a:spcPct val="115000"/>
              </a:lnSpc>
              <a:spcBef>
                <a:spcPts val="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Collaborate with others and manage projects</a:t>
            </a:r>
            <a:endParaRPr sz="1800">
              <a:solidFill>
                <a:schemeClr val="dk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nvSpPr>
        <p:spPr>
          <a:xfrm>
            <a:off x="666250" y="1569575"/>
            <a:ext cx="1550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Raleway"/>
                <a:ea typeface="Raleway"/>
                <a:cs typeface="Raleway"/>
                <a:sym typeface="Raleway"/>
              </a:rPr>
              <a:t>What is it</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 </a:t>
            </a: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Why use it </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b="1" lang="en-GB" sz="1500">
                <a:solidFill>
                  <a:srgbClr val="F2B705"/>
                </a:solidFill>
                <a:latin typeface="Raleway"/>
                <a:ea typeface="Raleway"/>
                <a:cs typeface="Raleway"/>
                <a:sym typeface="Raleway"/>
              </a:rPr>
              <a:t>Challenges</a:t>
            </a:r>
            <a:endParaRPr b="1" sz="1500">
              <a:solidFill>
                <a:srgbClr val="F2B705"/>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Solutions</a:t>
            </a:r>
            <a:br>
              <a:rPr lang="en-GB" sz="1500">
                <a:solidFill>
                  <a:schemeClr val="dk2"/>
                </a:solidFill>
                <a:latin typeface="Raleway"/>
                <a:ea typeface="Raleway"/>
                <a:cs typeface="Raleway"/>
                <a:sym typeface="Raleway"/>
              </a:rPr>
            </a:br>
            <a:br>
              <a:rPr lang="en-GB" sz="1500">
                <a:solidFill>
                  <a:schemeClr val="dk2"/>
                </a:solidFill>
                <a:latin typeface="Raleway"/>
                <a:ea typeface="Raleway"/>
                <a:cs typeface="Raleway"/>
                <a:sym typeface="Raleway"/>
              </a:rPr>
            </a:br>
            <a:r>
              <a:rPr lang="en-GB" sz="1500">
                <a:solidFill>
                  <a:schemeClr val="dk2"/>
                </a:solidFill>
                <a:latin typeface="Raleway"/>
                <a:ea typeface="Raleway"/>
                <a:cs typeface="Raleway"/>
                <a:sym typeface="Raleway"/>
              </a:rPr>
              <a:t>Solutions (git)</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Raleway"/>
              <a:ea typeface="Raleway"/>
              <a:cs typeface="Raleway"/>
              <a:sym typeface="Raleway"/>
            </a:endParaRPr>
          </a:p>
          <a:p>
            <a:pPr indent="0" lvl="0" marL="0" rtl="0" algn="l">
              <a:spcBef>
                <a:spcPts val="0"/>
              </a:spcBef>
              <a:spcAft>
                <a:spcPts val="0"/>
              </a:spcAft>
              <a:buNone/>
            </a:pPr>
            <a:r>
              <a:rPr lang="en-GB" sz="1500">
                <a:solidFill>
                  <a:schemeClr val="dk2"/>
                </a:solidFill>
                <a:latin typeface="Raleway"/>
                <a:ea typeface="Raleway"/>
                <a:cs typeface="Raleway"/>
                <a:sym typeface="Raleway"/>
              </a:rPr>
              <a:t>git and GitHub </a:t>
            </a:r>
            <a:endParaRPr sz="1500">
              <a:solidFill>
                <a:schemeClr val="dk2"/>
              </a:solidFill>
              <a:latin typeface="Raleway"/>
              <a:ea typeface="Raleway"/>
              <a:cs typeface="Raleway"/>
              <a:sym typeface="Raleway"/>
            </a:endParaRPr>
          </a:p>
        </p:txBody>
      </p:sp>
      <p:sp>
        <p:nvSpPr>
          <p:cNvPr id="147" name="Google Shape;147;p21"/>
          <p:cNvSpPr txBox="1"/>
          <p:nvPr/>
        </p:nvSpPr>
        <p:spPr>
          <a:xfrm>
            <a:off x="141300" y="437200"/>
            <a:ext cx="236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2"/>
                </a:solidFill>
                <a:latin typeface="Raleway"/>
                <a:ea typeface="Raleway"/>
                <a:cs typeface="Raleway"/>
                <a:sym typeface="Raleway"/>
              </a:rPr>
              <a:t>Version control </a:t>
            </a:r>
            <a:endParaRPr sz="2300"/>
          </a:p>
        </p:txBody>
      </p:sp>
      <p:cxnSp>
        <p:nvCxnSpPr>
          <p:cNvPr id="148" name="Google Shape;148;p21"/>
          <p:cNvCxnSpPr/>
          <p:nvPr/>
        </p:nvCxnSpPr>
        <p:spPr>
          <a:xfrm>
            <a:off x="2507100" y="-16200"/>
            <a:ext cx="0" cy="5175900"/>
          </a:xfrm>
          <a:prstGeom prst="straightConnector1">
            <a:avLst/>
          </a:prstGeom>
          <a:noFill/>
          <a:ln cap="flat" cmpd="sng" w="9525">
            <a:solidFill>
              <a:schemeClr val="dk2"/>
            </a:solidFill>
            <a:prstDash val="solid"/>
            <a:round/>
            <a:headEnd len="med" w="med" type="none"/>
            <a:tailEnd len="med" w="med" type="none"/>
          </a:ln>
        </p:spPr>
      </p:cxnSp>
      <p:pic>
        <p:nvPicPr>
          <p:cNvPr id="149" name="Google Shape;149;p21"/>
          <p:cNvPicPr preferRelativeResize="0"/>
          <p:nvPr/>
        </p:nvPicPr>
        <p:blipFill>
          <a:blip r:embed="rId3">
            <a:alphaModFix/>
          </a:blip>
          <a:stretch>
            <a:fillRect/>
          </a:stretch>
        </p:blipFill>
        <p:spPr>
          <a:xfrm>
            <a:off x="3556874" y="850825"/>
            <a:ext cx="4564202" cy="3078325"/>
          </a:xfrm>
          <a:prstGeom prst="rect">
            <a:avLst/>
          </a:prstGeom>
          <a:noFill/>
          <a:ln>
            <a:noFill/>
          </a:ln>
        </p:spPr>
      </p:pic>
      <p:sp>
        <p:nvSpPr>
          <p:cNvPr id="150" name="Google Shape;150;p21"/>
          <p:cNvSpPr txBox="1"/>
          <p:nvPr/>
        </p:nvSpPr>
        <p:spPr>
          <a:xfrm>
            <a:off x="3556875" y="3929150"/>
            <a:ext cx="45642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GB" sz="1100">
                <a:solidFill>
                  <a:srgbClr val="595959"/>
                </a:solidFill>
                <a:latin typeface="Raleway"/>
                <a:ea typeface="Raleway"/>
                <a:cs typeface="Raleway"/>
                <a:sym typeface="Raleway"/>
              </a:rPr>
              <a:t>The Turing Way</a:t>
            </a:r>
            <a:r>
              <a:rPr lang="en-GB" sz="1100">
                <a:solidFill>
                  <a:srgbClr val="595959"/>
                </a:solidFill>
                <a:latin typeface="Raleway"/>
                <a:ea typeface="Raleway"/>
                <a:cs typeface="Raleway"/>
                <a:sym typeface="Raleway"/>
              </a:rPr>
              <a:t> project illustration by Scriberia </a:t>
            </a:r>
            <a:br>
              <a:rPr lang="en-GB" sz="1100">
                <a:solidFill>
                  <a:srgbClr val="595959"/>
                </a:solidFill>
                <a:latin typeface="Raleway"/>
                <a:ea typeface="Raleway"/>
                <a:cs typeface="Raleway"/>
                <a:sym typeface="Raleway"/>
              </a:rPr>
            </a:br>
            <a:r>
              <a:rPr lang="en-GB" sz="1100">
                <a:solidFill>
                  <a:srgbClr val="595959"/>
                </a:solidFill>
                <a:latin typeface="Raleway"/>
                <a:ea typeface="Raleway"/>
                <a:cs typeface="Raleway"/>
                <a:sym typeface="Raleway"/>
              </a:rPr>
              <a:t>DOI:</a:t>
            </a:r>
            <a:r>
              <a:rPr lang="en-GB" sz="1100">
                <a:solidFill>
                  <a:srgbClr val="595959"/>
                </a:solidFill>
                <a:uFill>
                  <a:noFill/>
                </a:uFill>
                <a:latin typeface="Raleway"/>
                <a:ea typeface="Raleway"/>
                <a:cs typeface="Raleway"/>
                <a:sym typeface="Raleway"/>
                <a:hlinkClick r:id="rId4">
                  <a:extLst>
                    <a:ext uri="{A12FA001-AC4F-418D-AE19-62706E023703}">
                      <ahyp:hlinkClr val="tx"/>
                    </a:ext>
                  </a:extLst>
                </a:hlinkClick>
              </a:rPr>
              <a:t> </a:t>
            </a:r>
            <a:r>
              <a:rPr lang="en-GB" sz="1100" u="sng">
                <a:solidFill>
                  <a:srgbClr val="595959"/>
                </a:solidFill>
                <a:latin typeface="Raleway"/>
                <a:ea typeface="Raleway"/>
                <a:cs typeface="Raleway"/>
                <a:sym typeface="Raleway"/>
                <a:hlinkClick r:id="rId5">
                  <a:extLst>
                    <a:ext uri="{A12FA001-AC4F-418D-AE19-62706E023703}">
                      <ahyp:hlinkClr val="tx"/>
                    </a:ext>
                  </a:extLst>
                </a:hlinkClick>
              </a:rPr>
              <a:t>10.5281/zenodo.3332807</a:t>
            </a:r>
            <a:r>
              <a:rPr lang="en-GB" sz="1100">
                <a:solidFill>
                  <a:srgbClr val="595959"/>
                </a:solidFill>
                <a:latin typeface="Raleway"/>
                <a:ea typeface="Raleway"/>
                <a:cs typeface="Raleway"/>
                <a:sym typeface="Raleway"/>
              </a:rPr>
              <a:t>. </a:t>
            </a:r>
            <a:br>
              <a:rPr lang="en-GB" sz="1100">
                <a:solidFill>
                  <a:srgbClr val="595959"/>
                </a:solidFill>
                <a:latin typeface="Raleway"/>
                <a:ea typeface="Raleway"/>
                <a:cs typeface="Raleway"/>
                <a:sym typeface="Raleway"/>
              </a:rPr>
            </a:br>
            <a:r>
              <a:rPr lang="en-GB" sz="1100">
                <a:solidFill>
                  <a:srgbClr val="595959"/>
                </a:solidFill>
                <a:latin typeface="Raleway"/>
                <a:ea typeface="Raleway"/>
                <a:cs typeface="Raleway"/>
                <a:sym typeface="Raleway"/>
              </a:rPr>
              <a:t>Used under a</a:t>
            </a:r>
            <a:r>
              <a:rPr lang="en-GB" sz="1100">
                <a:solidFill>
                  <a:srgbClr val="595959"/>
                </a:solidFill>
                <a:uFill>
                  <a:noFill/>
                </a:uFill>
                <a:latin typeface="Raleway"/>
                <a:ea typeface="Raleway"/>
                <a:cs typeface="Raleway"/>
                <a:sym typeface="Raleway"/>
                <a:hlinkClick r:id="rId6">
                  <a:extLst>
                    <a:ext uri="{A12FA001-AC4F-418D-AE19-62706E023703}">
                      <ahyp:hlinkClr val="tx"/>
                    </a:ext>
                  </a:extLst>
                </a:hlinkClick>
              </a:rPr>
              <a:t> </a:t>
            </a:r>
            <a:r>
              <a:rPr lang="en-GB" sz="1100" u="sng">
                <a:solidFill>
                  <a:srgbClr val="595959"/>
                </a:solidFill>
                <a:latin typeface="Raleway"/>
                <a:ea typeface="Raleway"/>
                <a:cs typeface="Raleway"/>
                <a:sym typeface="Raleway"/>
                <a:hlinkClick r:id="rId7">
                  <a:extLst>
                    <a:ext uri="{A12FA001-AC4F-418D-AE19-62706E023703}">
                      <ahyp:hlinkClr val="tx"/>
                    </a:ext>
                  </a:extLst>
                </a:hlinkClick>
              </a:rPr>
              <a:t>CC-BY licence</a:t>
            </a:r>
            <a:r>
              <a:rPr lang="en-GB" sz="1100">
                <a:solidFill>
                  <a:srgbClr val="595959"/>
                </a:solidFill>
                <a:latin typeface="Raleway"/>
                <a:ea typeface="Raleway"/>
                <a:cs typeface="Raleway"/>
                <a:sym typeface="Raleway"/>
              </a:rPr>
              <a:t>.</a:t>
            </a:r>
            <a:endParaRPr sz="1100">
              <a:solidFill>
                <a:srgbClr val="595959"/>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p:nvPr/>
        </p:nvSpPr>
        <p:spPr>
          <a:xfrm>
            <a:off x="251225" y="269675"/>
            <a:ext cx="3603900" cy="351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2"/>
          <p:cNvPicPr preferRelativeResize="0"/>
          <p:nvPr/>
        </p:nvPicPr>
        <p:blipFill>
          <a:blip r:embed="rId3">
            <a:alphaModFix/>
          </a:blip>
          <a:stretch>
            <a:fillRect/>
          </a:stretch>
        </p:blipFill>
        <p:spPr>
          <a:xfrm>
            <a:off x="429800" y="419175"/>
            <a:ext cx="3289400" cy="1190700"/>
          </a:xfrm>
          <a:prstGeom prst="rect">
            <a:avLst/>
          </a:prstGeom>
          <a:noFill/>
          <a:ln>
            <a:noFill/>
          </a:ln>
        </p:spPr>
      </p:pic>
      <p:sp>
        <p:nvSpPr>
          <p:cNvPr id="157" name="Google Shape;157;p22"/>
          <p:cNvSpPr txBox="1"/>
          <p:nvPr/>
        </p:nvSpPr>
        <p:spPr>
          <a:xfrm>
            <a:off x="585975" y="1533200"/>
            <a:ext cx="8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a:t>
            </a:r>
            <a:endParaRPr i="1">
              <a:latin typeface="Raleway"/>
              <a:ea typeface="Raleway"/>
              <a:cs typeface="Raleway"/>
              <a:sym typeface="Raleway"/>
            </a:endParaRPr>
          </a:p>
        </p:txBody>
      </p:sp>
      <p:sp>
        <p:nvSpPr>
          <p:cNvPr id="158" name="Google Shape;158;p22"/>
          <p:cNvSpPr txBox="1"/>
          <p:nvPr/>
        </p:nvSpPr>
        <p:spPr>
          <a:xfrm>
            <a:off x="1597050" y="1533200"/>
            <a:ext cx="8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script-v2</a:t>
            </a:r>
            <a:endParaRPr i="1">
              <a:latin typeface="Raleway"/>
              <a:ea typeface="Raleway"/>
              <a:cs typeface="Raleway"/>
              <a:sym typeface="Raleway"/>
            </a:endParaRPr>
          </a:p>
        </p:txBody>
      </p:sp>
      <p:sp>
        <p:nvSpPr>
          <p:cNvPr id="159" name="Google Shape;159;p22"/>
          <p:cNvSpPr txBox="1"/>
          <p:nvPr/>
        </p:nvSpPr>
        <p:spPr>
          <a:xfrm>
            <a:off x="856650" y="3382550"/>
            <a:ext cx="23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script-v2_test-new-feature</a:t>
            </a:r>
            <a:endParaRPr i="1">
              <a:latin typeface="Raleway"/>
              <a:ea typeface="Raleway"/>
              <a:cs typeface="Raleway"/>
              <a:sym typeface="Raleway"/>
            </a:endParaRPr>
          </a:p>
        </p:txBody>
      </p:sp>
      <p:sp>
        <p:nvSpPr>
          <p:cNvPr id="160" name="Google Shape;160;p22"/>
          <p:cNvSpPr txBox="1"/>
          <p:nvPr/>
        </p:nvSpPr>
        <p:spPr>
          <a:xfrm>
            <a:off x="2817700" y="1533750"/>
            <a:ext cx="8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script-v3</a:t>
            </a:r>
            <a:endParaRPr i="1">
              <a:latin typeface="Raleway"/>
              <a:ea typeface="Raleway"/>
              <a:cs typeface="Raleway"/>
              <a:sym typeface="Raleway"/>
            </a:endParaRPr>
          </a:p>
        </p:txBody>
      </p:sp>
      <p:pic>
        <p:nvPicPr>
          <p:cNvPr id="161" name="Google Shape;161;p22"/>
          <p:cNvPicPr preferRelativeResize="0"/>
          <p:nvPr/>
        </p:nvPicPr>
        <p:blipFill rotWithShape="1">
          <a:blip r:embed="rId3">
            <a:alphaModFix/>
          </a:blip>
          <a:srcRect b="0" l="34313" r="33263" t="0"/>
          <a:stretch/>
        </p:blipFill>
        <p:spPr>
          <a:xfrm>
            <a:off x="1513512" y="2262688"/>
            <a:ext cx="1066550" cy="1190700"/>
          </a:xfrm>
          <a:prstGeom prst="rect">
            <a:avLst/>
          </a:prstGeom>
          <a:noFill/>
          <a:ln>
            <a:noFill/>
          </a:ln>
        </p:spPr>
      </p:pic>
      <p:pic>
        <p:nvPicPr>
          <p:cNvPr id="162" name="Google Shape;162;p22"/>
          <p:cNvPicPr preferRelativeResize="0"/>
          <p:nvPr/>
        </p:nvPicPr>
        <p:blipFill>
          <a:blip r:embed="rId4">
            <a:alphaModFix/>
          </a:blip>
          <a:stretch>
            <a:fillRect/>
          </a:stretch>
        </p:blipFill>
        <p:spPr>
          <a:xfrm>
            <a:off x="517600" y="2180438"/>
            <a:ext cx="619200" cy="619200"/>
          </a:xfrm>
          <a:prstGeom prst="rect">
            <a:avLst/>
          </a:prstGeom>
          <a:noFill/>
          <a:ln>
            <a:noFill/>
          </a:ln>
        </p:spPr>
      </p:pic>
      <p:sp>
        <p:nvSpPr>
          <p:cNvPr id="163" name="Google Shape;163;p22"/>
          <p:cNvSpPr txBox="1"/>
          <p:nvPr/>
        </p:nvSpPr>
        <p:spPr>
          <a:xfrm>
            <a:off x="369700" y="2657938"/>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1</a:t>
            </a:r>
            <a:endParaRPr b="1">
              <a:latin typeface="Raleway"/>
              <a:ea typeface="Raleway"/>
              <a:cs typeface="Raleway"/>
              <a:sym typeface="Raleway"/>
            </a:endParaRPr>
          </a:p>
        </p:txBody>
      </p:sp>
      <p:cxnSp>
        <p:nvCxnSpPr>
          <p:cNvPr id="164" name="Google Shape;164;p22"/>
          <p:cNvCxnSpPr/>
          <p:nvPr/>
        </p:nvCxnSpPr>
        <p:spPr>
          <a:xfrm>
            <a:off x="1284700" y="1092075"/>
            <a:ext cx="312300" cy="330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p22"/>
          <p:cNvCxnSpPr/>
          <p:nvPr/>
        </p:nvCxnSpPr>
        <p:spPr>
          <a:xfrm>
            <a:off x="2491950" y="1092075"/>
            <a:ext cx="312300" cy="33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2"/>
          <p:cNvCxnSpPr/>
          <p:nvPr/>
        </p:nvCxnSpPr>
        <p:spPr>
          <a:xfrm>
            <a:off x="2661850" y="2877013"/>
            <a:ext cx="312300" cy="3300"/>
          </a:xfrm>
          <a:prstGeom prst="straightConnector1">
            <a:avLst/>
          </a:prstGeom>
          <a:noFill/>
          <a:ln cap="flat" cmpd="sng" w="9525">
            <a:solidFill>
              <a:schemeClr val="dk2"/>
            </a:solidFill>
            <a:prstDash val="solid"/>
            <a:round/>
            <a:headEnd len="med" w="med" type="none"/>
            <a:tailEnd len="med" w="med" type="triangle"/>
          </a:ln>
        </p:spPr>
      </p:cxnSp>
      <p:grpSp>
        <p:nvGrpSpPr>
          <p:cNvPr id="167" name="Google Shape;167;p22"/>
          <p:cNvGrpSpPr/>
          <p:nvPr/>
        </p:nvGrpSpPr>
        <p:grpSpPr>
          <a:xfrm>
            <a:off x="6454300" y="89238"/>
            <a:ext cx="1219200" cy="1736038"/>
            <a:chOff x="7486175" y="992550"/>
            <a:chExt cx="1219200" cy="1736038"/>
          </a:xfrm>
        </p:grpSpPr>
        <p:sp>
          <p:nvSpPr>
            <p:cNvPr id="168" name="Google Shape;168;p22"/>
            <p:cNvSpPr txBox="1"/>
            <p:nvPr/>
          </p:nvSpPr>
          <p:spPr>
            <a:xfrm>
              <a:off x="7744325" y="2112988"/>
              <a:ext cx="77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1, 2 &amp; 3</a:t>
              </a:r>
              <a:endParaRPr b="1">
                <a:latin typeface="Raleway"/>
                <a:ea typeface="Raleway"/>
                <a:cs typeface="Raleway"/>
                <a:sym typeface="Raleway"/>
              </a:endParaRPr>
            </a:p>
          </p:txBody>
        </p:sp>
        <p:pic>
          <p:nvPicPr>
            <p:cNvPr id="169" name="Google Shape;169;p22"/>
            <p:cNvPicPr preferRelativeResize="0"/>
            <p:nvPr/>
          </p:nvPicPr>
          <p:blipFill>
            <a:blip r:embed="rId5">
              <a:alphaModFix/>
            </a:blip>
            <a:stretch>
              <a:fillRect/>
            </a:stretch>
          </p:blipFill>
          <p:spPr>
            <a:xfrm>
              <a:off x="7486175" y="992550"/>
              <a:ext cx="1219200" cy="1219200"/>
            </a:xfrm>
            <a:prstGeom prst="rect">
              <a:avLst/>
            </a:prstGeom>
            <a:noFill/>
            <a:ln>
              <a:noFill/>
            </a:ln>
          </p:spPr>
        </p:pic>
      </p:grpSp>
      <p:grpSp>
        <p:nvGrpSpPr>
          <p:cNvPr id="170" name="Google Shape;170;p22"/>
          <p:cNvGrpSpPr/>
          <p:nvPr/>
        </p:nvGrpSpPr>
        <p:grpSpPr>
          <a:xfrm>
            <a:off x="6233788" y="1787600"/>
            <a:ext cx="1660200" cy="2007600"/>
            <a:chOff x="7320188" y="3013225"/>
            <a:chExt cx="1660200" cy="2007600"/>
          </a:xfrm>
        </p:grpSpPr>
        <p:pic>
          <p:nvPicPr>
            <p:cNvPr id="171" name="Google Shape;171;p22"/>
            <p:cNvPicPr preferRelativeResize="0"/>
            <p:nvPr/>
          </p:nvPicPr>
          <p:blipFill rotWithShape="1">
            <a:blip r:embed="rId3">
              <a:alphaModFix/>
            </a:blip>
            <a:srcRect b="0" l="34313" r="33263" t="0"/>
            <a:stretch/>
          </p:blipFill>
          <p:spPr>
            <a:xfrm>
              <a:off x="7430464" y="3077457"/>
              <a:ext cx="1439626" cy="1607193"/>
            </a:xfrm>
            <a:prstGeom prst="rect">
              <a:avLst/>
            </a:prstGeom>
            <a:noFill/>
            <a:ln>
              <a:noFill/>
            </a:ln>
          </p:spPr>
        </p:pic>
        <p:sp>
          <p:nvSpPr>
            <p:cNvPr id="172" name="Google Shape;172;p22"/>
            <p:cNvSpPr txBox="1"/>
            <p:nvPr/>
          </p:nvSpPr>
          <p:spPr>
            <a:xfrm>
              <a:off x="7320188" y="4620625"/>
              <a:ext cx="166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latin typeface="Raleway"/>
                  <a:ea typeface="Raleway"/>
                  <a:cs typeface="Raleway"/>
                  <a:sym typeface="Raleway"/>
                </a:rPr>
                <a:t>script-workflow</a:t>
              </a:r>
              <a:endParaRPr i="1">
                <a:latin typeface="Raleway"/>
                <a:ea typeface="Raleway"/>
                <a:cs typeface="Raleway"/>
                <a:sym typeface="Raleway"/>
              </a:endParaRPr>
            </a:p>
          </p:txBody>
        </p:sp>
        <p:sp>
          <p:nvSpPr>
            <p:cNvPr id="173" name="Google Shape;173;p22"/>
            <p:cNvSpPr txBox="1"/>
            <p:nvPr/>
          </p:nvSpPr>
          <p:spPr>
            <a:xfrm>
              <a:off x="7320188" y="3013225"/>
              <a:ext cx="166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aleway"/>
                  <a:ea typeface="Raleway"/>
                  <a:cs typeface="Raleway"/>
                  <a:sym typeface="Raleway"/>
                </a:rPr>
                <a:t>Meta document</a:t>
              </a:r>
              <a:endParaRPr>
                <a:latin typeface="Raleway"/>
                <a:ea typeface="Raleway"/>
                <a:cs typeface="Raleway"/>
                <a:sym typeface="Raleway"/>
              </a:endParaRPr>
            </a:p>
          </p:txBody>
        </p:sp>
        <p:sp>
          <p:nvSpPr>
            <p:cNvPr id="174" name="Google Shape;174;p22"/>
            <p:cNvSpPr txBox="1"/>
            <p:nvPr/>
          </p:nvSpPr>
          <p:spPr>
            <a:xfrm>
              <a:off x="7692619" y="3535788"/>
              <a:ext cx="9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aleway"/>
                  <a:ea typeface="Raleway"/>
                  <a:cs typeface="Raleway"/>
                  <a:sym typeface="Raleway"/>
                </a:rPr>
                <a:t>Project history</a:t>
              </a:r>
              <a:endParaRPr sz="800">
                <a:latin typeface="Raleway"/>
                <a:ea typeface="Raleway"/>
                <a:cs typeface="Raleway"/>
                <a:sym typeface="Raleway"/>
              </a:endParaRPr>
            </a:p>
          </p:txBody>
        </p:sp>
        <p:sp>
          <p:nvSpPr>
            <p:cNvPr id="175" name="Google Shape;175;p22"/>
            <p:cNvSpPr txBox="1"/>
            <p:nvPr/>
          </p:nvSpPr>
          <p:spPr>
            <a:xfrm>
              <a:off x="7692794" y="3727138"/>
              <a:ext cx="9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aleway"/>
                  <a:ea typeface="Raleway"/>
                  <a:cs typeface="Raleway"/>
                  <a:sym typeface="Raleway"/>
                </a:rPr>
                <a:t>Next steps</a:t>
              </a:r>
              <a:endParaRPr sz="800">
                <a:latin typeface="Raleway"/>
                <a:ea typeface="Raleway"/>
                <a:cs typeface="Raleway"/>
                <a:sym typeface="Raleway"/>
              </a:endParaRPr>
            </a:p>
          </p:txBody>
        </p:sp>
        <p:sp>
          <p:nvSpPr>
            <p:cNvPr id="176" name="Google Shape;176;p22"/>
            <p:cNvSpPr txBox="1"/>
            <p:nvPr/>
          </p:nvSpPr>
          <p:spPr>
            <a:xfrm>
              <a:off x="7785475" y="3929763"/>
              <a:ext cx="72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Raleway"/>
                  <a:ea typeface="Raleway"/>
                  <a:cs typeface="Raleway"/>
                  <a:sym typeface="Raleway"/>
                </a:rPr>
                <a:t>Resources</a:t>
              </a:r>
              <a:endParaRPr sz="800">
                <a:latin typeface="Raleway"/>
                <a:ea typeface="Raleway"/>
                <a:cs typeface="Raleway"/>
                <a:sym typeface="Raleway"/>
              </a:endParaRPr>
            </a:p>
          </p:txBody>
        </p:sp>
        <p:sp>
          <p:nvSpPr>
            <p:cNvPr id="177" name="Google Shape;177;p22"/>
            <p:cNvSpPr txBox="1"/>
            <p:nvPr/>
          </p:nvSpPr>
          <p:spPr>
            <a:xfrm>
              <a:off x="7692625" y="4078223"/>
              <a:ext cx="9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aleway"/>
                  <a:ea typeface="Raleway"/>
                  <a:cs typeface="Raleway"/>
                  <a:sym typeface="Raleway"/>
                </a:rPr>
                <a:t>Bugs</a:t>
              </a:r>
              <a:endParaRPr sz="800">
                <a:latin typeface="Raleway"/>
                <a:ea typeface="Raleway"/>
                <a:cs typeface="Raleway"/>
                <a:sym typeface="Raleway"/>
              </a:endParaRPr>
            </a:p>
          </p:txBody>
        </p:sp>
      </p:grpSp>
      <p:cxnSp>
        <p:nvCxnSpPr>
          <p:cNvPr id="178" name="Google Shape;178;p22"/>
          <p:cNvCxnSpPr/>
          <p:nvPr/>
        </p:nvCxnSpPr>
        <p:spPr>
          <a:xfrm rot="10800000">
            <a:off x="2720875" y="1258025"/>
            <a:ext cx="286200" cy="12654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2"/>
          <p:cNvCxnSpPr/>
          <p:nvPr/>
        </p:nvCxnSpPr>
        <p:spPr>
          <a:xfrm flipH="1">
            <a:off x="2074338" y="1919225"/>
            <a:ext cx="300" cy="315900"/>
          </a:xfrm>
          <a:prstGeom prst="straightConnector1">
            <a:avLst/>
          </a:prstGeom>
          <a:noFill/>
          <a:ln cap="flat" cmpd="sng" w="9525">
            <a:solidFill>
              <a:schemeClr val="dk2"/>
            </a:solidFill>
            <a:prstDash val="solid"/>
            <a:round/>
            <a:headEnd len="med" w="med" type="none"/>
            <a:tailEnd len="med" w="med" type="triangle"/>
          </a:ln>
        </p:spPr>
      </p:cxnSp>
      <p:grpSp>
        <p:nvGrpSpPr>
          <p:cNvPr id="180" name="Google Shape;180;p22"/>
          <p:cNvGrpSpPr/>
          <p:nvPr/>
        </p:nvGrpSpPr>
        <p:grpSpPr>
          <a:xfrm>
            <a:off x="3055925" y="2591300"/>
            <a:ext cx="813264" cy="1191450"/>
            <a:chOff x="3055925" y="2591300"/>
            <a:chExt cx="813264" cy="1191450"/>
          </a:xfrm>
        </p:grpSpPr>
        <p:pic>
          <p:nvPicPr>
            <p:cNvPr id="181" name="Google Shape;181;p22"/>
            <p:cNvPicPr preferRelativeResize="0"/>
            <p:nvPr/>
          </p:nvPicPr>
          <p:blipFill rotWithShape="1">
            <a:blip r:embed="rId3">
              <a:alphaModFix/>
            </a:blip>
            <a:srcRect b="0" l="34313" r="33263" t="0"/>
            <a:stretch/>
          </p:blipFill>
          <p:spPr>
            <a:xfrm>
              <a:off x="3360725" y="3048500"/>
              <a:ext cx="358468" cy="400200"/>
            </a:xfrm>
            <a:prstGeom prst="rect">
              <a:avLst/>
            </a:prstGeom>
            <a:noFill/>
            <a:ln>
              <a:noFill/>
            </a:ln>
          </p:spPr>
        </p:pic>
        <p:pic>
          <p:nvPicPr>
            <p:cNvPr id="182" name="Google Shape;182;p22"/>
            <p:cNvPicPr preferRelativeResize="0"/>
            <p:nvPr/>
          </p:nvPicPr>
          <p:blipFill rotWithShape="1">
            <a:blip r:embed="rId3">
              <a:alphaModFix/>
            </a:blip>
            <a:srcRect b="0" l="34313" r="33263" t="0"/>
            <a:stretch/>
          </p:blipFill>
          <p:spPr>
            <a:xfrm>
              <a:off x="3055925" y="2591300"/>
              <a:ext cx="358468" cy="400200"/>
            </a:xfrm>
            <a:prstGeom prst="rect">
              <a:avLst/>
            </a:prstGeom>
            <a:noFill/>
            <a:ln>
              <a:noFill/>
            </a:ln>
          </p:spPr>
        </p:pic>
        <p:pic>
          <p:nvPicPr>
            <p:cNvPr id="183" name="Google Shape;183;p22"/>
            <p:cNvPicPr preferRelativeResize="0"/>
            <p:nvPr/>
          </p:nvPicPr>
          <p:blipFill rotWithShape="1">
            <a:blip r:embed="rId3">
              <a:alphaModFix/>
            </a:blip>
            <a:srcRect b="0" l="34313" r="33263" t="0"/>
            <a:stretch/>
          </p:blipFill>
          <p:spPr>
            <a:xfrm>
              <a:off x="3208325" y="2743700"/>
              <a:ext cx="358468" cy="400200"/>
            </a:xfrm>
            <a:prstGeom prst="rect">
              <a:avLst/>
            </a:prstGeom>
            <a:noFill/>
            <a:ln>
              <a:noFill/>
            </a:ln>
          </p:spPr>
        </p:pic>
        <p:sp>
          <p:nvSpPr>
            <p:cNvPr id="184" name="Google Shape;184;p22"/>
            <p:cNvSpPr txBox="1"/>
            <p:nvPr/>
          </p:nvSpPr>
          <p:spPr>
            <a:xfrm>
              <a:off x="3414389" y="3382550"/>
              <a:ext cx="4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a:t>
              </a:r>
              <a:endParaRPr>
                <a:latin typeface="Raleway"/>
                <a:ea typeface="Raleway"/>
                <a:cs typeface="Raleway"/>
                <a:sym typeface="Raleway"/>
              </a:endParaRPr>
            </a:p>
          </p:txBody>
        </p:sp>
      </p:grpSp>
      <p:sp>
        <p:nvSpPr>
          <p:cNvPr id="185" name="Google Shape;185;p22"/>
          <p:cNvSpPr/>
          <p:nvPr/>
        </p:nvSpPr>
        <p:spPr>
          <a:xfrm>
            <a:off x="2694675" y="89250"/>
            <a:ext cx="1660190" cy="883272"/>
          </a:xfrm>
          <a:custGeom>
            <a:rect b="b" l="l" r="r" t="t"/>
            <a:pathLst>
              <a:path extrusionOk="0" h="38270" w="80778">
                <a:moveTo>
                  <a:pt x="0" y="38270"/>
                </a:moveTo>
                <a:cubicBezTo>
                  <a:pt x="2975" y="32022"/>
                  <a:pt x="4388" y="5022"/>
                  <a:pt x="17851" y="782"/>
                </a:cubicBezTo>
                <a:cubicBezTo>
                  <a:pt x="31314" y="-3458"/>
                  <a:pt x="70290" y="10823"/>
                  <a:pt x="80778" y="12831"/>
                </a:cubicBezTo>
              </a:path>
            </a:pathLst>
          </a:custGeom>
          <a:noFill/>
          <a:ln cap="flat" cmpd="sng" w="9525">
            <a:solidFill>
              <a:schemeClr val="dk2"/>
            </a:solidFill>
            <a:prstDash val="solid"/>
            <a:round/>
            <a:headEnd len="med" w="med" type="triangle"/>
            <a:tailEnd len="med" w="med" type="none"/>
          </a:ln>
        </p:spPr>
      </p:sp>
      <p:pic>
        <p:nvPicPr>
          <p:cNvPr id="186" name="Google Shape;186;p22"/>
          <p:cNvPicPr preferRelativeResize="0"/>
          <p:nvPr/>
        </p:nvPicPr>
        <p:blipFill>
          <a:blip r:embed="rId4">
            <a:alphaModFix/>
          </a:blip>
          <a:stretch>
            <a:fillRect/>
          </a:stretch>
        </p:blipFill>
        <p:spPr>
          <a:xfrm>
            <a:off x="4299938" y="228623"/>
            <a:ext cx="506550" cy="506550"/>
          </a:xfrm>
          <a:prstGeom prst="rect">
            <a:avLst/>
          </a:prstGeom>
          <a:noFill/>
          <a:ln>
            <a:noFill/>
          </a:ln>
        </p:spPr>
      </p:pic>
      <p:sp>
        <p:nvSpPr>
          <p:cNvPr id="187" name="Google Shape;187;p22"/>
          <p:cNvSpPr txBox="1"/>
          <p:nvPr/>
        </p:nvSpPr>
        <p:spPr>
          <a:xfrm>
            <a:off x="4114488" y="624938"/>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3</a:t>
            </a:r>
            <a:endParaRPr b="1">
              <a:latin typeface="Raleway"/>
              <a:ea typeface="Raleway"/>
              <a:cs typeface="Raleway"/>
              <a:sym typeface="Raleway"/>
            </a:endParaRPr>
          </a:p>
        </p:txBody>
      </p:sp>
      <p:sp>
        <p:nvSpPr>
          <p:cNvPr id="188" name="Google Shape;188;p22"/>
          <p:cNvSpPr txBox="1"/>
          <p:nvPr/>
        </p:nvSpPr>
        <p:spPr>
          <a:xfrm>
            <a:off x="3980200" y="888850"/>
            <a:ext cx="171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Raleway"/>
                <a:ea typeface="Raleway"/>
                <a:cs typeface="Raleway"/>
                <a:sym typeface="Raleway"/>
              </a:rPr>
              <a:t>Suggests a change but doesn’t edit the files</a:t>
            </a:r>
            <a:endParaRPr sz="1000">
              <a:latin typeface="Raleway"/>
              <a:ea typeface="Raleway"/>
              <a:cs typeface="Raleway"/>
              <a:sym typeface="Raleway"/>
            </a:endParaRPr>
          </a:p>
        </p:txBody>
      </p:sp>
      <p:grpSp>
        <p:nvGrpSpPr>
          <p:cNvPr id="189" name="Google Shape;189;p22"/>
          <p:cNvGrpSpPr/>
          <p:nvPr/>
        </p:nvGrpSpPr>
        <p:grpSpPr>
          <a:xfrm>
            <a:off x="3696439" y="2018550"/>
            <a:ext cx="1882723" cy="1988788"/>
            <a:chOff x="3696439" y="2018550"/>
            <a:chExt cx="1882723" cy="1988788"/>
          </a:xfrm>
        </p:grpSpPr>
        <p:pic>
          <p:nvPicPr>
            <p:cNvPr id="190" name="Google Shape;190;p22"/>
            <p:cNvPicPr preferRelativeResize="0"/>
            <p:nvPr/>
          </p:nvPicPr>
          <p:blipFill>
            <a:blip r:embed="rId4">
              <a:alphaModFix/>
            </a:blip>
            <a:stretch>
              <a:fillRect/>
            </a:stretch>
          </p:blipFill>
          <p:spPr>
            <a:xfrm>
              <a:off x="4600250" y="2886598"/>
              <a:ext cx="506550" cy="506550"/>
            </a:xfrm>
            <a:prstGeom prst="rect">
              <a:avLst/>
            </a:prstGeom>
            <a:noFill/>
            <a:ln>
              <a:noFill/>
            </a:ln>
          </p:spPr>
        </p:pic>
        <p:grpSp>
          <p:nvGrpSpPr>
            <p:cNvPr id="191" name="Google Shape;191;p22"/>
            <p:cNvGrpSpPr/>
            <p:nvPr/>
          </p:nvGrpSpPr>
          <p:grpSpPr>
            <a:xfrm>
              <a:off x="3696439" y="2018550"/>
              <a:ext cx="1882723" cy="1988788"/>
              <a:chOff x="3696439" y="2018550"/>
              <a:chExt cx="1882723" cy="1988788"/>
            </a:xfrm>
          </p:grpSpPr>
          <p:sp>
            <p:nvSpPr>
              <p:cNvPr id="192" name="Google Shape;192;p22"/>
              <p:cNvSpPr txBox="1"/>
              <p:nvPr/>
            </p:nvSpPr>
            <p:spPr>
              <a:xfrm>
                <a:off x="4416813" y="3265775"/>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2</a:t>
                </a:r>
                <a:endParaRPr b="1">
                  <a:latin typeface="Raleway"/>
                  <a:ea typeface="Raleway"/>
                  <a:cs typeface="Raleway"/>
                  <a:sym typeface="Raleway"/>
                </a:endParaRPr>
              </a:p>
            </p:txBody>
          </p:sp>
          <p:pic>
            <p:nvPicPr>
              <p:cNvPr id="193" name="Google Shape;193;p22"/>
              <p:cNvPicPr preferRelativeResize="0"/>
              <p:nvPr/>
            </p:nvPicPr>
            <p:blipFill rotWithShape="1">
              <a:blip r:embed="rId3">
                <a:alphaModFix/>
              </a:blip>
              <a:srcRect b="0" l="34313" r="33263" t="0"/>
              <a:stretch/>
            </p:blipFill>
            <p:spPr>
              <a:xfrm>
                <a:off x="4505837" y="2018550"/>
                <a:ext cx="358468" cy="400200"/>
              </a:xfrm>
              <a:prstGeom prst="rect">
                <a:avLst/>
              </a:prstGeom>
              <a:noFill/>
              <a:ln>
                <a:noFill/>
              </a:ln>
            </p:spPr>
          </p:pic>
          <p:pic>
            <p:nvPicPr>
              <p:cNvPr id="194" name="Google Shape;194;p22"/>
              <p:cNvPicPr preferRelativeResize="0"/>
              <p:nvPr/>
            </p:nvPicPr>
            <p:blipFill rotWithShape="1">
              <a:blip r:embed="rId3">
                <a:alphaModFix/>
              </a:blip>
              <a:srcRect b="0" l="34313" r="33263" t="0"/>
              <a:stretch/>
            </p:blipFill>
            <p:spPr>
              <a:xfrm>
                <a:off x="4658237" y="2170950"/>
                <a:ext cx="358468" cy="400200"/>
              </a:xfrm>
              <a:prstGeom prst="rect">
                <a:avLst/>
              </a:prstGeom>
              <a:noFill/>
              <a:ln>
                <a:noFill/>
              </a:ln>
            </p:spPr>
          </p:pic>
          <p:cxnSp>
            <p:nvCxnSpPr>
              <p:cNvPr id="195" name="Google Shape;195;p22"/>
              <p:cNvCxnSpPr/>
              <p:nvPr/>
            </p:nvCxnSpPr>
            <p:spPr>
              <a:xfrm flipH="1" rot="10800000">
                <a:off x="3696439" y="2588325"/>
                <a:ext cx="844500" cy="252000"/>
              </a:xfrm>
              <a:prstGeom prst="straightConnector1">
                <a:avLst/>
              </a:prstGeom>
              <a:noFill/>
              <a:ln cap="flat" cmpd="sng" w="9525">
                <a:solidFill>
                  <a:schemeClr val="dk2"/>
                </a:solidFill>
                <a:prstDash val="solid"/>
                <a:round/>
                <a:headEnd len="med" w="med" type="triangle"/>
                <a:tailEnd len="med" w="med" type="triangle"/>
              </a:ln>
            </p:spPr>
          </p:cxnSp>
          <p:sp>
            <p:nvSpPr>
              <p:cNvPr id="196" name="Google Shape;196;p22"/>
              <p:cNvSpPr txBox="1"/>
              <p:nvPr/>
            </p:nvSpPr>
            <p:spPr>
              <a:xfrm>
                <a:off x="4721002" y="2523425"/>
                <a:ext cx="4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Raleway"/>
                    <a:ea typeface="Raleway"/>
                    <a:cs typeface="Raleway"/>
                    <a:sym typeface="Raleway"/>
                  </a:rPr>
                  <a:t>?</a:t>
                </a:r>
                <a:endParaRPr>
                  <a:latin typeface="Raleway"/>
                  <a:ea typeface="Raleway"/>
                  <a:cs typeface="Raleway"/>
                  <a:sym typeface="Raleway"/>
                </a:endParaRPr>
              </a:p>
            </p:txBody>
          </p:sp>
          <p:sp>
            <p:nvSpPr>
              <p:cNvPr id="197" name="Google Shape;197;p22"/>
              <p:cNvSpPr txBox="1"/>
              <p:nvPr/>
            </p:nvSpPr>
            <p:spPr>
              <a:xfrm>
                <a:off x="4169463" y="3514738"/>
                <a:ext cx="140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Raleway"/>
                    <a:ea typeface="Raleway"/>
                    <a:cs typeface="Raleway"/>
                    <a:sym typeface="Raleway"/>
                  </a:rPr>
                  <a:t>Helps with testing new feature</a:t>
                </a:r>
                <a:endParaRPr sz="1000">
                  <a:latin typeface="Raleway"/>
                  <a:ea typeface="Raleway"/>
                  <a:cs typeface="Raleway"/>
                  <a:sym typeface="Raleway"/>
                </a:endParaRPr>
              </a:p>
            </p:txBody>
          </p:sp>
        </p:grpSp>
      </p:grpSp>
      <p:sp>
        <p:nvSpPr>
          <p:cNvPr id="198" name="Google Shape;198;p22"/>
          <p:cNvSpPr txBox="1"/>
          <p:nvPr/>
        </p:nvSpPr>
        <p:spPr>
          <a:xfrm>
            <a:off x="856650" y="4007350"/>
            <a:ext cx="4870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Raleway"/>
                <a:ea typeface="Raleway"/>
                <a:cs typeface="Raleway"/>
                <a:sym typeface="Raleway"/>
              </a:rPr>
              <a:t>Time has passed</a:t>
            </a:r>
            <a:endParaRPr sz="1000">
              <a:latin typeface="Raleway"/>
              <a:ea typeface="Raleway"/>
              <a:cs typeface="Raleway"/>
              <a:sym typeface="Raleway"/>
            </a:endParaRPr>
          </a:p>
          <a:p>
            <a:pPr indent="-292100" lvl="0" marL="457200" rtl="0" algn="l">
              <a:spcBef>
                <a:spcPts val="0"/>
              </a:spcBef>
              <a:spcAft>
                <a:spcPts val="0"/>
              </a:spcAft>
              <a:buSzPts val="1000"/>
              <a:buFont typeface="Raleway"/>
              <a:buChar char="●"/>
            </a:pPr>
            <a:r>
              <a:rPr lang="en-GB" sz="1000">
                <a:latin typeface="Raleway"/>
                <a:ea typeface="Raleway"/>
                <a:cs typeface="Raleway"/>
                <a:sym typeface="Raleway"/>
              </a:rPr>
              <a:t>Where is my latest version of that script? </a:t>
            </a:r>
            <a:endParaRPr sz="1000">
              <a:latin typeface="Raleway"/>
              <a:ea typeface="Raleway"/>
              <a:cs typeface="Raleway"/>
              <a:sym typeface="Raleway"/>
            </a:endParaRPr>
          </a:p>
          <a:p>
            <a:pPr indent="-292100" lvl="0" marL="457200" rtl="0" algn="l">
              <a:spcBef>
                <a:spcPts val="0"/>
              </a:spcBef>
              <a:spcAft>
                <a:spcPts val="0"/>
              </a:spcAft>
              <a:buSzPts val="1000"/>
              <a:buFont typeface="Raleway"/>
              <a:buChar char="●"/>
            </a:pPr>
            <a:r>
              <a:rPr lang="en-GB" sz="1000">
                <a:latin typeface="Raleway"/>
                <a:ea typeface="Raleway"/>
                <a:cs typeface="Raleway"/>
                <a:sym typeface="Raleway"/>
              </a:rPr>
              <a:t>When did I incorporate that new feature? </a:t>
            </a:r>
            <a:endParaRPr sz="1000">
              <a:latin typeface="Raleway"/>
              <a:ea typeface="Raleway"/>
              <a:cs typeface="Raleway"/>
              <a:sym typeface="Raleway"/>
            </a:endParaRPr>
          </a:p>
          <a:p>
            <a:pPr indent="-292100" lvl="0" marL="457200" rtl="0" algn="l">
              <a:spcBef>
                <a:spcPts val="0"/>
              </a:spcBef>
              <a:spcAft>
                <a:spcPts val="0"/>
              </a:spcAft>
              <a:buSzPts val="1000"/>
              <a:buFont typeface="Raleway"/>
              <a:buChar char="●"/>
            </a:pPr>
            <a:r>
              <a:rPr lang="en-GB" sz="1000">
                <a:latin typeface="Raleway"/>
                <a:ea typeface="Raleway"/>
                <a:cs typeface="Raleway"/>
                <a:sym typeface="Raleway"/>
              </a:rPr>
              <a:t>Who made that change and why?</a:t>
            </a:r>
            <a:endParaRPr sz="1000">
              <a:latin typeface="Raleway"/>
              <a:ea typeface="Raleway"/>
              <a:cs typeface="Raleway"/>
              <a:sym typeface="Raleway"/>
            </a:endParaRPr>
          </a:p>
          <a:p>
            <a:pPr indent="-292100" lvl="0" marL="457200" rtl="0" algn="l">
              <a:spcBef>
                <a:spcPts val="0"/>
              </a:spcBef>
              <a:spcAft>
                <a:spcPts val="0"/>
              </a:spcAft>
              <a:buSzPts val="1000"/>
              <a:buFont typeface="Raleway"/>
              <a:buChar char="●"/>
            </a:pPr>
            <a:r>
              <a:rPr lang="en-GB" sz="1000">
                <a:latin typeface="Raleway"/>
                <a:ea typeface="Raleway"/>
                <a:cs typeface="Raleway"/>
                <a:sym typeface="Raleway"/>
              </a:rPr>
              <a:t>Collaborator asked me to run script-v2  …</a:t>
            </a:r>
            <a:endParaRPr sz="1000">
              <a:latin typeface="Raleway"/>
              <a:ea typeface="Raleway"/>
              <a:cs typeface="Raleway"/>
              <a:sym typeface="Raleway"/>
            </a:endParaRPr>
          </a:p>
        </p:txBody>
      </p:sp>
      <p:sp>
        <p:nvSpPr>
          <p:cNvPr id="199" name="Google Shape;199;p22"/>
          <p:cNvSpPr txBox="1"/>
          <p:nvPr/>
        </p:nvSpPr>
        <p:spPr>
          <a:xfrm>
            <a:off x="6566175" y="4176700"/>
            <a:ext cx="2553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Raleway"/>
                <a:ea typeface="Raleway"/>
                <a:cs typeface="Raleway"/>
                <a:sym typeface="Raleway"/>
              </a:rPr>
              <a:t>Slide is intentionally overwhelming </a:t>
            </a:r>
            <a:br>
              <a:rPr lang="en-GB" sz="1300">
                <a:solidFill>
                  <a:schemeClr val="dk2"/>
                </a:solidFill>
                <a:latin typeface="Raleway"/>
                <a:ea typeface="Raleway"/>
                <a:cs typeface="Raleway"/>
                <a:sym typeface="Raleway"/>
              </a:rPr>
            </a:br>
            <a:r>
              <a:rPr lang="en-GB" sz="1300">
                <a:solidFill>
                  <a:schemeClr val="dk2"/>
                </a:solidFill>
                <a:latin typeface="Raleway"/>
                <a:ea typeface="Raleway"/>
                <a:cs typeface="Raleway"/>
                <a:sym typeface="Raleway"/>
              </a:rPr>
              <a:t>&amp; horrible to look at</a:t>
            </a:r>
            <a:endParaRPr sz="1300">
              <a:solidFill>
                <a:schemeClr val="dk2"/>
              </a:solidFill>
              <a:latin typeface="Raleway"/>
              <a:ea typeface="Raleway"/>
              <a:cs typeface="Raleway"/>
              <a:sym typeface="Raleway"/>
            </a:endParaRPr>
          </a:p>
        </p:txBody>
      </p:sp>
      <p:pic>
        <p:nvPicPr>
          <p:cNvPr id="200" name="Google Shape;200;p22"/>
          <p:cNvPicPr preferRelativeResize="0"/>
          <p:nvPr/>
        </p:nvPicPr>
        <p:blipFill>
          <a:blip r:embed="rId4">
            <a:alphaModFix/>
          </a:blip>
          <a:stretch>
            <a:fillRect/>
          </a:stretch>
        </p:blipFill>
        <p:spPr>
          <a:xfrm>
            <a:off x="8276000" y="2258088"/>
            <a:ext cx="619200" cy="619200"/>
          </a:xfrm>
          <a:prstGeom prst="rect">
            <a:avLst/>
          </a:prstGeom>
          <a:noFill/>
          <a:ln>
            <a:noFill/>
          </a:ln>
        </p:spPr>
      </p:pic>
      <p:sp>
        <p:nvSpPr>
          <p:cNvPr id="201" name="Google Shape;201;p22"/>
          <p:cNvSpPr txBox="1"/>
          <p:nvPr/>
        </p:nvSpPr>
        <p:spPr>
          <a:xfrm>
            <a:off x="8128100" y="2743688"/>
            <a:ext cx="9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aleway"/>
                <a:ea typeface="Raleway"/>
                <a:cs typeface="Raleway"/>
                <a:sym typeface="Raleway"/>
              </a:rPr>
              <a:t>Person 4</a:t>
            </a:r>
            <a:endParaRPr b="1">
              <a:latin typeface="Raleway"/>
              <a:ea typeface="Raleway"/>
              <a:cs typeface="Raleway"/>
              <a:sym typeface="Raleway"/>
            </a:endParaRPr>
          </a:p>
        </p:txBody>
      </p:sp>
      <p:cxnSp>
        <p:nvCxnSpPr>
          <p:cNvPr id="202" name="Google Shape;202;p22"/>
          <p:cNvCxnSpPr>
            <a:stCxn id="201" idx="1"/>
          </p:cNvCxnSpPr>
          <p:nvPr/>
        </p:nvCxnSpPr>
        <p:spPr>
          <a:xfrm rot="10800000">
            <a:off x="7490300" y="2665988"/>
            <a:ext cx="637800" cy="277800"/>
          </a:xfrm>
          <a:prstGeom prst="straightConnector1">
            <a:avLst/>
          </a:prstGeom>
          <a:noFill/>
          <a:ln cap="flat" cmpd="sng" w="9525">
            <a:solidFill>
              <a:schemeClr val="dk2"/>
            </a:solidFill>
            <a:prstDash val="solid"/>
            <a:round/>
            <a:headEnd len="med" w="med" type="none"/>
            <a:tailEnd len="med" w="med" type="triangle"/>
          </a:ln>
        </p:spPr>
      </p:cxnSp>
      <p:pic>
        <p:nvPicPr>
          <p:cNvPr id="203" name="Google Shape;203;p22"/>
          <p:cNvPicPr preferRelativeResize="0"/>
          <p:nvPr/>
        </p:nvPicPr>
        <p:blipFill>
          <a:blip r:embed="rId6">
            <a:alphaModFix/>
          </a:blip>
          <a:stretch>
            <a:fillRect/>
          </a:stretch>
        </p:blipFill>
        <p:spPr>
          <a:xfrm>
            <a:off x="369700" y="4152400"/>
            <a:ext cx="563400" cy="563400"/>
          </a:xfrm>
          <a:prstGeom prst="rect">
            <a:avLst/>
          </a:prstGeom>
          <a:noFill/>
          <a:ln>
            <a:noFill/>
          </a:ln>
        </p:spPr>
      </p:pic>
      <p:pic>
        <p:nvPicPr>
          <p:cNvPr id="204" name="Google Shape;204;p22"/>
          <p:cNvPicPr preferRelativeResize="0"/>
          <p:nvPr/>
        </p:nvPicPr>
        <p:blipFill>
          <a:blip r:embed="rId7">
            <a:alphaModFix/>
          </a:blip>
          <a:stretch>
            <a:fillRect/>
          </a:stretch>
        </p:blipFill>
        <p:spPr>
          <a:xfrm>
            <a:off x="5946975" y="4259650"/>
            <a:ext cx="619200" cy="6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